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1"/>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302" r:id="rId14"/>
    <p:sldId id="304" r:id="rId15"/>
    <p:sldId id="305" r:id="rId16"/>
    <p:sldId id="307" r:id="rId17"/>
    <p:sldId id="308" r:id="rId18"/>
    <p:sldId id="309" r:id="rId19"/>
    <p:sldId id="306" r:id="rId20"/>
    <p:sldId id="269" r:id="rId21"/>
    <p:sldId id="270" r:id="rId22"/>
    <p:sldId id="260" r:id="rId23"/>
    <p:sldId id="271" r:id="rId24"/>
    <p:sldId id="297" r:id="rId25"/>
    <p:sldId id="301" r:id="rId26"/>
    <p:sldId id="298" r:id="rId27"/>
    <p:sldId id="303" r:id="rId28"/>
    <p:sldId id="310" r:id="rId29"/>
    <p:sldId id="30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6208"/>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4" d="100"/>
          <a:sy n="94" d="100"/>
        </p:scale>
        <p:origin x="254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97E84-DD52-4B17-ABC2-009FF6AE717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34B840D-DA41-4ED4-915E-BD74147674ED}">
      <dgm:prSet custT="1"/>
      <dgm:spPr/>
      <dgm:t>
        <a:bodyPr/>
        <a:lstStyle/>
        <a:p>
          <a:r>
            <a:rPr lang="en-US" sz="3200" dirty="0"/>
            <a:t>Speech</a:t>
          </a:r>
          <a:r>
            <a:rPr lang="en-US" sz="3800" dirty="0"/>
            <a:t>- </a:t>
          </a:r>
          <a:r>
            <a:rPr lang="en-US" sz="2400" dirty="0"/>
            <a:t>verbal output, motor process of producing voice, sounds, words</a:t>
          </a:r>
        </a:p>
      </dgm:t>
    </dgm:pt>
    <dgm:pt modelId="{F9DCD2F1-B08F-4CF7-81C0-01B6D6A08EED}" type="parTrans" cxnId="{7554697D-05A0-4247-B4E4-69993E78CDC4}">
      <dgm:prSet/>
      <dgm:spPr/>
      <dgm:t>
        <a:bodyPr/>
        <a:lstStyle/>
        <a:p>
          <a:endParaRPr lang="en-US"/>
        </a:p>
      </dgm:t>
    </dgm:pt>
    <dgm:pt modelId="{634B9190-337A-4B9E-A83F-44EF1591229C}" type="sibTrans" cxnId="{7554697D-05A0-4247-B4E4-69993E78CDC4}">
      <dgm:prSet/>
      <dgm:spPr/>
      <dgm:t>
        <a:bodyPr/>
        <a:lstStyle/>
        <a:p>
          <a:endParaRPr lang="en-US"/>
        </a:p>
      </dgm:t>
    </dgm:pt>
    <dgm:pt modelId="{5CBD98D2-3263-4636-AD9D-B2A39E6A7B71}">
      <dgm:prSet custT="1"/>
      <dgm:spPr/>
      <dgm:t>
        <a:bodyPr/>
        <a:lstStyle/>
        <a:p>
          <a:r>
            <a:rPr lang="en-US" sz="3200" dirty="0"/>
            <a:t>Language</a:t>
          </a:r>
          <a:r>
            <a:rPr lang="en-US" sz="3800" dirty="0"/>
            <a:t>-</a:t>
          </a:r>
          <a:r>
            <a:rPr lang="en-US" sz="2400" dirty="0"/>
            <a:t>symbolic code, rule-based, shared with others, expression and comprehension</a:t>
          </a:r>
          <a:endParaRPr lang="en-US" sz="3800" dirty="0"/>
        </a:p>
      </dgm:t>
    </dgm:pt>
    <dgm:pt modelId="{2337A378-265E-4C7A-9AE1-A69E13C9A457}" type="parTrans" cxnId="{A90D62E9-5A82-46E8-93C7-C006CFC51479}">
      <dgm:prSet/>
      <dgm:spPr/>
      <dgm:t>
        <a:bodyPr/>
        <a:lstStyle/>
        <a:p>
          <a:endParaRPr lang="en-US"/>
        </a:p>
      </dgm:t>
    </dgm:pt>
    <dgm:pt modelId="{83B398DA-C27F-4A92-BFDF-2AF78023F3E9}" type="sibTrans" cxnId="{A90D62E9-5A82-46E8-93C7-C006CFC51479}">
      <dgm:prSet/>
      <dgm:spPr/>
      <dgm:t>
        <a:bodyPr/>
        <a:lstStyle/>
        <a:p>
          <a:endParaRPr lang="en-US"/>
        </a:p>
      </dgm:t>
    </dgm:pt>
    <dgm:pt modelId="{D9A14D99-23F2-4C2B-ADE2-6FDC1B81DF3B}">
      <dgm:prSet custT="1"/>
      <dgm:spPr/>
      <dgm:t>
        <a:bodyPr/>
        <a:lstStyle/>
        <a:p>
          <a:r>
            <a:rPr lang="en-US" sz="3200" dirty="0"/>
            <a:t>Communication</a:t>
          </a:r>
          <a:r>
            <a:rPr lang="en-US" sz="3800" dirty="0"/>
            <a:t>-</a:t>
          </a:r>
          <a:r>
            <a:rPr lang="en-US" sz="2400" dirty="0"/>
            <a:t>active, reciprocal exchange between individuals.  Sending and receiving of messages</a:t>
          </a:r>
          <a:endParaRPr lang="en-US" sz="3800" dirty="0"/>
        </a:p>
      </dgm:t>
    </dgm:pt>
    <dgm:pt modelId="{75F55537-41EB-4546-9CA0-5D1D6905D30E}" type="parTrans" cxnId="{FD939162-D612-48F7-8395-55B3BBDD9768}">
      <dgm:prSet/>
      <dgm:spPr/>
      <dgm:t>
        <a:bodyPr/>
        <a:lstStyle/>
        <a:p>
          <a:endParaRPr lang="en-US"/>
        </a:p>
      </dgm:t>
    </dgm:pt>
    <dgm:pt modelId="{455D0453-91D0-433E-A838-80C864051B0A}" type="sibTrans" cxnId="{FD939162-D612-48F7-8395-55B3BBDD9768}">
      <dgm:prSet/>
      <dgm:spPr/>
      <dgm:t>
        <a:bodyPr/>
        <a:lstStyle/>
        <a:p>
          <a:endParaRPr lang="en-US"/>
        </a:p>
      </dgm:t>
    </dgm:pt>
    <dgm:pt modelId="{C0E3432C-308C-434C-9AF4-D406262B8E1E}" type="pres">
      <dgm:prSet presAssocID="{00497E84-DD52-4B17-ABC2-009FF6AE7177}" presName="linear" presStyleCnt="0">
        <dgm:presLayoutVars>
          <dgm:dir/>
          <dgm:animLvl val="lvl"/>
          <dgm:resizeHandles val="exact"/>
        </dgm:presLayoutVars>
      </dgm:prSet>
      <dgm:spPr/>
    </dgm:pt>
    <dgm:pt modelId="{278BA87E-C38D-3246-879F-4F2DE03F4C13}" type="pres">
      <dgm:prSet presAssocID="{C34B840D-DA41-4ED4-915E-BD74147674ED}" presName="parentLin" presStyleCnt="0"/>
      <dgm:spPr/>
    </dgm:pt>
    <dgm:pt modelId="{8797C985-093E-2542-A925-EB90E234AA81}" type="pres">
      <dgm:prSet presAssocID="{C34B840D-DA41-4ED4-915E-BD74147674ED}" presName="parentLeftMargin" presStyleLbl="node1" presStyleIdx="0" presStyleCnt="3"/>
      <dgm:spPr/>
    </dgm:pt>
    <dgm:pt modelId="{D5297D31-1DB6-F94C-AA65-CFA89FBBA6F8}" type="pres">
      <dgm:prSet presAssocID="{C34B840D-DA41-4ED4-915E-BD74147674ED}" presName="parentText" presStyleLbl="node1" presStyleIdx="0" presStyleCnt="3" custScaleX="106673" custScaleY="120736" custLinFactNeighborX="-48959" custLinFactNeighborY="-937">
        <dgm:presLayoutVars>
          <dgm:chMax val="0"/>
          <dgm:bulletEnabled val="1"/>
        </dgm:presLayoutVars>
      </dgm:prSet>
      <dgm:spPr/>
    </dgm:pt>
    <dgm:pt modelId="{3462124B-F249-5047-BAD1-CC35538DC33A}" type="pres">
      <dgm:prSet presAssocID="{C34B840D-DA41-4ED4-915E-BD74147674ED}" presName="negativeSpace" presStyleCnt="0"/>
      <dgm:spPr/>
    </dgm:pt>
    <dgm:pt modelId="{7A420C96-016F-0848-A90E-E154F60CA6C9}" type="pres">
      <dgm:prSet presAssocID="{C34B840D-DA41-4ED4-915E-BD74147674ED}" presName="childText" presStyleLbl="conFgAcc1" presStyleIdx="0" presStyleCnt="3">
        <dgm:presLayoutVars>
          <dgm:bulletEnabled val="1"/>
        </dgm:presLayoutVars>
      </dgm:prSet>
      <dgm:spPr/>
    </dgm:pt>
    <dgm:pt modelId="{88BB6099-8FA7-B44D-A66E-033AB9818601}" type="pres">
      <dgm:prSet presAssocID="{634B9190-337A-4B9E-A83F-44EF1591229C}" presName="spaceBetweenRectangles" presStyleCnt="0"/>
      <dgm:spPr/>
    </dgm:pt>
    <dgm:pt modelId="{664FA116-A966-B145-8AD3-EECF47A8CD24}" type="pres">
      <dgm:prSet presAssocID="{5CBD98D2-3263-4636-AD9D-B2A39E6A7B71}" presName="parentLin" presStyleCnt="0"/>
      <dgm:spPr/>
    </dgm:pt>
    <dgm:pt modelId="{019F172F-967B-5141-BADA-628403E257DD}" type="pres">
      <dgm:prSet presAssocID="{5CBD98D2-3263-4636-AD9D-B2A39E6A7B71}" presName="parentLeftMargin" presStyleLbl="node1" presStyleIdx="0" presStyleCnt="3"/>
      <dgm:spPr/>
    </dgm:pt>
    <dgm:pt modelId="{CF577D0B-72F8-E043-A90C-DB40F798533D}" type="pres">
      <dgm:prSet presAssocID="{5CBD98D2-3263-4636-AD9D-B2A39E6A7B71}" presName="parentText" presStyleLbl="node1" presStyleIdx="1" presStyleCnt="3" custScaleX="103656" custScaleY="117632">
        <dgm:presLayoutVars>
          <dgm:chMax val="0"/>
          <dgm:bulletEnabled val="1"/>
        </dgm:presLayoutVars>
      </dgm:prSet>
      <dgm:spPr/>
    </dgm:pt>
    <dgm:pt modelId="{8FB1B507-0F2F-114F-8456-99981FF71C6F}" type="pres">
      <dgm:prSet presAssocID="{5CBD98D2-3263-4636-AD9D-B2A39E6A7B71}" presName="negativeSpace" presStyleCnt="0"/>
      <dgm:spPr/>
    </dgm:pt>
    <dgm:pt modelId="{CB7D9681-91FD-9F43-9D19-4E7927A0FD62}" type="pres">
      <dgm:prSet presAssocID="{5CBD98D2-3263-4636-AD9D-B2A39E6A7B71}" presName="childText" presStyleLbl="conFgAcc1" presStyleIdx="1" presStyleCnt="3">
        <dgm:presLayoutVars>
          <dgm:bulletEnabled val="1"/>
        </dgm:presLayoutVars>
      </dgm:prSet>
      <dgm:spPr/>
    </dgm:pt>
    <dgm:pt modelId="{87A6E0EC-C6B8-084C-AE1E-C2251C4A6A2C}" type="pres">
      <dgm:prSet presAssocID="{83B398DA-C27F-4A92-BFDF-2AF78023F3E9}" presName="spaceBetweenRectangles" presStyleCnt="0"/>
      <dgm:spPr/>
    </dgm:pt>
    <dgm:pt modelId="{BCD7BC58-DEA0-944C-99E4-F821E63839BB}" type="pres">
      <dgm:prSet presAssocID="{D9A14D99-23F2-4C2B-ADE2-6FDC1B81DF3B}" presName="parentLin" presStyleCnt="0"/>
      <dgm:spPr/>
    </dgm:pt>
    <dgm:pt modelId="{258E775F-D217-F743-9D0B-245405619F73}" type="pres">
      <dgm:prSet presAssocID="{D9A14D99-23F2-4C2B-ADE2-6FDC1B81DF3B}" presName="parentLeftMargin" presStyleLbl="node1" presStyleIdx="1" presStyleCnt="3"/>
      <dgm:spPr/>
    </dgm:pt>
    <dgm:pt modelId="{05AE8B78-C5D7-5D4A-93C4-C5FDBE278D90}" type="pres">
      <dgm:prSet presAssocID="{D9A14D99-23F2-4C2B-ADE2-6FDC1B81DF3B}" presName="parentText" presStyleLbl="node1" presStyleIdx="2" presStyleCnt="3" custScaleX="105645" custScaleY="148451">
        <dgm:presLayoutVars>
          <dgm:chMax val="0"/>
          <dgm:bulletEnabled val="1"/>
        </dgm:presLayoutVars>
      </dgm:prSet>
      <dgm:spPr/>
    </dgm:pt>
    <dgm:pt modelId="{7B2331B9-D277-D344-AAA8-8F6E0907C298}" type="pres">
      <dgm:prSet presAssocID="{D9A14D99-23F2-4C2B-ADE2-6FDC1B81DF3B}" presName="negativeSpace" presStyleCnt="0"/>
      <dgm:spPr/>
    </dgm:pt>
    <dgm:pt modelId="{23197D8B-77AE-1E45-A1E5-8CB0E315AC14}" type="pres">
      <dgm:prSet presAssocID="{D9A14D99-23F2-4C2B-ADE2-6FDC1B81DF3B}" presName="childText" presStyleLbl="conFgAcc1" presStyleIdx="2" presStyleCnt="3">
        <dgm:presLayoutVars>
          <dgm:bulletEnabled val="1"/>
        </dgm:presLayoutVars>
      </dgm:prSet>
      <dgm:spPr/>
    </dgm:pt>
  </dgm:ptLst>
  <dgm:cxnLst>
    <dgm:cxn modelId="{CB7B0802-3E64-1142-B5BA-262CB35EA8B4}" type="presOf" srcId="{C34B840D-DA41-4ED4-915E-BD74147674ED}" destId="{D5297D31-1DB6-F94C-AA65-CFA89FBBA6F8}" srcOrd="1" destOrd="0" presId="urn:microsoft.com/office/officeart/2005/8/layout/list1"/>
    <dgm:cxn modelId="{C5A95822-86CB-3E48-9B71-37148F13ADBA}" type="presOf" srcId="{5CBD98D2-3263-4636-AD9D-B2A39E6A7B71}" destId="{CF577D0B-72F8-E043-A90C-DB40F798533D}" srcOrd="1" destOrd="0" presId="urn:microsoft.com/office/officeart/2005/8/layout/list1"/>
    <dgm:cxn modelId="{CB7AC922-8D96-B543-BD7A-D4356D28829A}" type="presOf" srcId="{C34B840D-DA41-4ED4-915E-BD74147674ED}" destId="{8797C985-093E-2542-A925-EB90E234AA81}" srcOrd="0" destOrd="0" presId="urn:microsoft.com/office/officeart/2005/8/layout/list1"/>
    <dgm:cxn modelId="{FD939162-D612-48F7-8395-55B3BBDD9768}" srcId="{00497E84-DD52-4B17-ABC2-009FF6AE7177}" destId="{D9A14D99-23F2-4C2B-ADE2-6FDC1B81DF3B}" srcOrd="2" destOrd="0" parTransId="{75F55537-41EB-4546-9CA0-5D1D6905D30E}" sibTransId="{455D0453-91D0-433E-A838-80C864051B0A}"/>
    <dgm:cxn modelId="{A039906B-F568-AC44-A585-786D40A31EFF}" type="presOf" srcId="{D9A14D99-23F2-4C2B-ADE2-6FDC1B81DF3B}" destId="{258E775F-D217-F743-9D0B-245405619F73}" srcOrd="0" destOrd="0" presId="urn:microsoft.com/office/officeart/2005/8/layout/list1"/>
    <dgm:cxn modelId="{39AD7D6C-3AED-8D42-9169-6E9398854192}" type="presOf" srcId="{D9A14D99-23F2-4C2B-ADE2-6FDC1B81DF3B}" destId="{05AE8B78-C5D7-5D4A-93C4-C5FDBE278D90}" srcOrd="1" destOrd="0" presId="urn:microsoft.com/office/officeart/2005/8/layout/list1"/>
    <dgm:cxn modelId="{7554697D-05A0-4247-B4E4-69993E78CDC4}" srcId="{00497E84-DD52-4B17-ABC2-009FF6AE7177}" destId="{C34B840D-DA41-4ED4-915E-BD74147674ED}" srcOrd="0" destOrd="0" parTransId="{F9DCD2F1-B08F-4CF7-81C0-01B6D6A08EED}" sibTransId="{634B9190-337A-4B9E-A83F-44EF1591229C}"/>
    <dgm:cxn modelId="{090E96CE-4DB2-4740-8C05-A34D32F643CF}" type="presOf" srcId="{00497E84-DD52-4B17-ABC2-009FF6AE7177}" destId="{C0E3432C-308C-434C-9AF4-D406262B8E1E}" srcOrd="0" destOrd="0" presId="urn:microsoft.com/office/officeart/2005/8/layout/list1"/>
    <dgm:cxn modelId="{3CF16CE0-F93B-D348-AC39-B238D15A7CA7}" type="presOf" srcId="{5CBD98D2-3263-4636-AD9D-B2A39E6A7B71}" destId="{019F172F-967B-5141-BADA-628403E257DD}" srcOrd="0" destOrd="0" presId="urn:microsoft.com/office/officeart/2005/8/layout/list1"/>
    <dgm:cxn modelId="{A90D62E9-5A82-46E8-93C7-C006CFC51479}" srcId="{00497E84-DD52-4B17-ABC2-009FF6AE7177}" destId="{5CBD98D2-3263-4636-AD9D-B2A39E6A7B71}" srcOrd="1" destOrd="0" parTransId="{2337A378-265E-4C7A-9AE1-A69E13C9A457}" sibTransId="{83B398DA-C27F-4A92-BFDF-2AF78023F3E9}"/>
    <dgm:cxn modelId="{7CDF782B-600C-B240-94EE-4D4565D14BA4}" type="presParOf" srcId="{C0E3432C-308C-434C-9AF4-D406262B8E1E}" destId="{278BA87E-C38D-3246-879F-4F2DE03F4C13}" srcOrd="0" destOrd="0" presId="urn:microsoft.com/office/officeart/2005/8/layout/list1"/>
    <dgm:cxn modelId="{AB5500DF-E165-7B47-BDDE-1715D08D8B49}" type="presParOf" srcId="{278BA87E-C38D-3246-879F-4F2DE03F4C13}" destId="{8797C985-093E-2542-A925-EB90E234AA81}" srcOrd="0" destOrd="0" presId="urn:microsoft.com/office/officeart/2005/8/layout/list1"/>
    <dgm:cxn modelId="{535B4841-00C5-F64D-8C71-C170A26EF705}" type="presParOf" srcId="{278BA87E-C38D-3246-879F-4F2DE03F4C13}" destId="{D5297D31-1DB6-F94C-AA65-CFA89FBBA6F8}" srcOrd="1" destOrd="0" presId="urn:microsoft.com/office/officeart/2005/8/layout/list1"/>
    <dgm:cxn modelId="{089E842A-278A-A743-8D95-340354613DFB}" type="presParOf" srcId="{C0E3432C-308C-434C-9AF4-D406262B8E1E}" destId="{3462124B-F249-5047-BAD1-CC35538DC33A}" srcOrd="1" destOrd="0" presId="urn:microsoft.com/office/officeart/2005/8/layout/list1"/>
    <dgm:cxn modelId="{FA0FE89A-C290-5D4F-A589-FE56A5A6E976}" type="presParOf" srcId="{C0E3432C-308C-434C-9AF4-D406262B8E1E}" destId="{7A420C96-016F-0848-A90E-E154F60CA6C9}" srcOrd="2" destOrd="0" presId="urn:microsoft.com/office/officeart/2005/8/layout/list1"/>
    <dgm:cxn modelId="{F7323F00-A226-2C4E-9C1A-17F20835536D}" type="presParOf" srcId="{C0E3432C-308C-434C-9AF4-D406262B8E1E}" destId="{88BB6099-8FA7-B44D-A66E-033AB9818601}" srcOrd="3" destOrd="0" presId="urn:microsoft.com/office/officeart/2005/8/layout/list1"/>
    <dgm:cxn modelId="{A5F4EB9B-1D3D-9A49-87C0-079E06C23AEF}" type="presParOf" srcId="{C0E3432C-308C-434C-9AF4-D406262B8E1E}" destId="{664FA116-A966-B145-8AD3-EECF47A8CD24}" srcOrd="4" destOrd="0" presId="urn:microsoft.com/office/officeart/2005/8/layout/list1"/>
    <dgm:cxn modelId="{D1835DFF-FA72-A544-AE0D-F2A2FA3020AB}" type="presParOf" srcId="{664FA116-A966-B145-8AD3-EECF47A8CD24}" destId="{019F172F-967B-5141-BADA-628403E257DD}" srcOrd="0" destOrd="0" presId="urn:microsoft.com/office/officeart/2005/8/layout/list1"/>
    <dgm:cxn modelId="{888370CC-58EA-BC47-85CC-6467E86DB29E}" type="presParOf" srcId="{664FA116-A966-B145-8AD3-EECF47A8CD24}" destId="{CF577D0B-72F8-E043-A90C-DB40F798533D}" srcOrd="1" destOrd="0" presId="urn:microsoft.com/office/officeart/2005/8/layout/list1"/>
    <dgm:cxn modelId="{8A3B8956-F339-D54B-A774-53FE0D7801D8}" type="presParOf" srcId="{C0E3432C-308C-434C-9AF4-D406262B8E1E}" destId="{8FB1B507-0F2F-114F-8456-99981FF71C6F}" srcOrd="5" destOrd="0" presId="urn:microsoft.com/office/officeart/2005/8/layout/list1"/>
    <dgm:cxn modelId="{9003EF70-627C-B546-AE8C-DD7F387D6B2B}" type="presParOf" srcId="{C0E3432C-308C-434C-9AF4-D406262B8E1E}" destId="{CB7D9681-91FD-9F43-9D19-4E7927A0FD62}" srcOrd="6" destOrd="0" presId="urn:microsoft.com/office/officeart/2005/8/layout/list1"/>
    <dgm:cxn modelId="{547C09C9-45B2-614D-87E8-9C12321B5E7B}" type="presParOf" srcId="{C0E3432C-308C-434C-9AF4-D406262B8E1E}" destId="{87A6E0EC-C6B8-084C-AE1E-C2251C4A6A2C}" srcOrd="7" destOrd="0" presId="urn:microsoft.com/office/officeart/2005/8/layout/list1"/>
    <dgm:cxn modelId="{28B41471-690F-E843-B803-0529C8A7DB6B}" type="presParOf" srcId="{C0E3432C-308C-434C-9AF4-D406262B8E1E}" destId="{BCD7BC58-DEA0-944C-99E4-F821E63839BB}" srcOrd="8" destOrd="0" presId="urn:microsoft.com/office/officeart/2005/8/layout/list1"/>
    <dgm:cxn modelId="{B400BDD4-7271-6D46-A436-7F74DF463DAF}" type="presParOf" srcId="{BCD7BC58-DEA0-944C-99E4-F821E63839BB}" destId="{258E775F-D217-F743-9D0B-245405619F73}" srcOrd="0" destOrd="0" presId="urn:microsoft.com/office/officeart/2005/8/layout/list1"/>
    <dgm:cxn modelId="{5657E923-3D06-864E-B8C7-E265B9CCC1F5}" type="presParOf" srcId="{BCD7BC58-DEA0-944C-99E4-F821E63839BB}" destId="{05AE8B78-C5D7-5D4A-93C4-C5FDBE278D90}" srcOrd="1" destOrd="0" presId="urn:microsoft.com/office/officeart/2005/8/layout/list1"/>
    <dgm:cxn modelId="{49A4C55C-B27E-8D44-9730-2853EB91F232}" type="presParOf" srcId="{C0E3432C-308C-434C-9AF4-D406262B8E1E}" destId="{7B2331B9-D277-D344-AAA8-8F6E0907C298}" srcOrd="9" destOrd="0" presId="urn:microsoft.com/office/officeart/2005/8/layout/list1"/>
    <dgm:cxn modelId="{6F771357-B3F6-9643-93E5-CE52B5699A9F}" type="presParOf" srcId="{C0E3432C-308C-434C-9AF4-D406262B8E1E}" destId="{23197D8B-77AE-1E45-A1E5-8CB0E315AC1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0B5316-E867-4EA6-9567-550B624401B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DB131CA-B4DD-4343-A60D-5AC0BE615B08}">
      <dgm:prSet custT="1"/>
      <dgm:spPr/>
      <dgm:t>
        <a:bodyPr/>
        <a:lstStyle/>
        <a:p>
          <a:r>
            <a:rPr lang="en-US" sz="2400" u="sng" dirty="0"/>
            <a:t>Types of Speech Disorders </a:t>
          </a:r>
          <a:endParaRPr lang="en-US" sz="2400" dirty="0"/>
        </a:p>
      </dgm:t>
    </dgm:pt>
    <dgm:pt modelId="{1D67368A-5CDB-4E05-A3C3-B828E96127E5}" type="parTrans" cxnId="{C1B56D6F-0345-4C2D-B0AF-38249F1901E6}">
      <dgm:prSet/>
      <dgm:spPr/>
      <dgm:t>
        <a:bodyPr/>
        <a:lstStyle/>
        <a:p>
          <a:endParaRPr lang="en-US"/>
        </a:p>
      </dgm:t>
    </dgm:pt>
    <dgm:pt modelId="{3B1EB63C-5518-40DE-9DDF-86CA65525006}" type="sibTrans" cxnId="{C1B56D6F-0345-4C2D-B0AF-38249F1901E6}">
      <dgm:prSet/>
      <dgm:spPr/>
      <dgm:t>
        <a:bodyPr/>
        <a:lstStyle/>
        <a:p>
          <a:endParaRPr lang="en-US"/>
        </a:p>
      </dgm:t>
    </dgm:pt>
    <dgm:pt modelId="{182CF3C4-479C-41C7-B65F-0B5FC53919BB}">
      <dgm:prSet custT="1"/>
      <dgm:spPr/>
      <dgm:t>
        <a:bodyPr/>
        <a:lstStyle/>
        <a:p>
          <a:r>
            <a:rPr lang="en-US" sz="2400" dirty="0"/>
            <a:t>Articulation Disorder</a:t>
          </a:r>
          <a:r>
            <a:rPr lang="en-US" sz="1800" dirty="0"/>
            <a:t> -working on individual sounds like "r" or "l".  Based on developmental norms of sound development</a:t>
          </a:r>
        </a:p>
      </dgm:t>
    </dgm:pt>
    <dgm:pt modelId="{A2F21BF5-CC36-42C5-90F7-86D54573473C}" type="parTrans" cxnId="{20C0339F-EFF9-473E-8B6F-FCC0673FBD73}">
      <dgm:prSet/>
      <dgm:spPr/>
      <dgm:t>
        <a:bodyPr/>
        <a:lstStyle/>
        <a:p>
          <a:endParaRPr lang="en-US"/>
        </a:p>
      </dgm:t>
    </dgm:pt>
    <dgm:pt modelId="{EF926E3C-6E7C-4FB2-9FDF-0B80CAF39FED}" type="sibTrans" cxnId="{20C0339F-EFF9-473E-8B6F-FCC0673FBD73}">
      <dgm:prSet/>
      <dgm:spPr/>
      <dgm:t>
        <a:bodyPr/>
        <a:lstStyle/>
        <a:p>
          <a:endParaRPr lang="en-US"/>
        </a:p>
      </dgm:t>
    </dgm:pt>
    <dgm:pt modelId="{A6AF4F8D-04E8-4A8D-BC61-E0683FA7275E}">
      <dgm:prSet custT="1"/>
      <dgm:spPr/>
      <dgm:t>
        <a:bodyPr/>
        <a:lstStyle/>
        <a:p>
          <a:r>
            <a:rPr lang="en-US" sz="2400" dirty="0"/>
            <a:t>Childhood Apraxia of Speech-</a:t>
          </a:r>
          <a:r>
            <a:rPr lang="en-US" sz="3800" dirty="0"/>
            <a:t> </a:t>
          </a:r>
          <a:r>
            <a:rPr lang="en-US" sz="1800" dirty="0"/>
            <a:t>motor planning problem;  muscles work but brain cannot put the plan in place for correct sequence of sounds</a:t>
          </a:r>
        </a:p>
      </dgm:t>
    </dgm:pt>
    <dgm:pt modelId="{D39C7166-F4D4-48AB-9F78-72CDDED3238A}" type="parTrans" cxnId="{41564D2A-E45A-4E5F-A88D-765405BF2E19}">
      <dgm:prSet/>
      <dgm:spPr/>
      <dgm:t>
        <a:bodyPr/>
        <a:lstStyle/>
        <a:p>
          <a:endParaRPr lang="en-US"/>
        </a:p>
      </dgm:t>
    </dgm:pt>
    <dgm:pt modelId="{E6D88747-B14C-4B9E-9D22-D8999B37B4A7}" type="sibTrans" cxnId="{41564D2A-E45A-4E5F-A88D-765405BF2E19}">
      <dgm:prSet/>
      <dgm:spPr/>
      <dgm:t>
        <a:bodyPr/>
        <a:lstStyle/>
        <a:p>
          <a:endParaRPr lang="en-US"/>
        </a:p>
      </dgm:t>
    </dgm:pt>
    <dgm:pt modelId="{C080F91F-1DD7-4533-B44D-3334A8A6A84C}">
      <dgm:prSet custT="1"/>
      <dgm:spPr/>
      <dgm:t>
        <a:bodyPr/>
        <a:lstStyle/>
        <a:p>
          <a:r>
            <a:rPr lang="en-US" sz="2400" dirty="0"/>
            <a:t>Dysarthria- </a:t>
          </a:r>
          <a:r>
            <a:rPr lang="en-US" sz="1800" dirty="0"/>
            <a:t>muscles don’t work properly due to gaps in neurological development.  Often will also have trouble with chewing and swallowing </a:t>
          </a:r>
          <a:endParaRPr lang="en-US" sz="2400" dirty="0"/>
        </a:p>
      </dgm:t>
    </dgm:pt>
    <dgm:pt modelId="{F4EA6A31-FF8A-426B-B92E-5B91C166C41A}" type="parTrans" cxnId="{EB74ADB6-5495-4A38-8530-8612D43F60BF}">
      <dgm:prSet/>
      <dgm:spPr/>
      <dgm:t>
        <a:bodyPr/>
        <a:lstStyle/>
        <a:p>
          <a:endParaRPr lang="en-US"/>
        </a:p>
      </dgm:t>
    </dgm:pt>
    <dgm:pt modelId="{0A9FA8DA-1A47-4B5D-8985-2D44881F0D55}" type="sibTrans" cxnId="{EB74ADB6-5495-4A38-8530-8612D43F60BF}">
      <dgm:prSet/>
      <dgm:spPr/>
      <dgm:t>
        <a:bodyPr/>
        <a:lstStyle/>
        <a:p>
          <a:endParaRPr lang="en-US"/>
        </a:p>
      </dgm:t>
    </dgm:pt>
    <dgm:pt modelId="{8D0E6CD0-78C2-449D-99FE-02F0A37F1A77}">
      <dgm:prSet custT="1"/>
      <dgm:spPr/>
      <dgm:t>
        <a:bodyPr/>
        <a:lstStyle/>
        <a:p>
          <a:r>
            <a:rPr lang="en-US" sz="2400" dirty="0"/>
            <a:t>Phonological Processes-</a:t>
          </a:r>
          <a:r>
            <a:rPr lang="en-US" sz="1800" dirty="0"/>
            <a:t>patterns or rules children use to simplify speech.  Problematic when they don’t grow out of them or when intelligibility is severely affected </a:t>
          </a:r>
          <a:endParaRPr lang="en-US" sz="2400" dirty="0"/>
        </a:p>
      </dgm:t>
    </dgm:pt>
    <dgm:pt modelId="{CFF34D7E-479F-4E51-B082-F2D1BA6349BA}" type="parTrans" cxnId="{E84013DE-458B-432F-9D17-58253DEA5154}">
      <dgm:prSet/>
      <dgm:spPr/>
      <dgm:t>
        <a:bodyPr/>
        <a:lstStyle/>
        <a:p>
          <a:endParaRPr lang="en-US"/>
        </a:p>
      </dgm:t>
    </dgm:pt>
    <dgm:pt modelId="{B4014E0B-855F-4818-BE4C-B0D26A247960}" type="sibTrans" cxnId="{E84013DE-458B-432F-9D17-58253DEA5154}">
      <dgm:prSet/>
      <dgm:spPr/>
      <dgm:t>
        <a:bodyPr/>
        <a:lstStyle/>
        <a:p>
          <a:endParaRPr lang="en-US"/>
        </a:p>
      </dgm:t>
    </dgm:pt>
    <dgm:pt modelId="{24165BC4-5892-C942-82AA-1CEA89CEF0AE}" type="pres">
      <dgm:prSet presAssocID="{A10B5316-E867-4EA6-9567-550B624401B4}" presName="linear" presStyleCnt="0">
        <dgm:presLayoutVars>
          <dgm:animLvl val="lvl"/>
          <dgm:resizeHandles val="exact"/>
        </dgm:presLayoutVars>
      </dgm:prSet>
      <dgm:spPr/>
    </dgm:pt>
    <dgm:pt modelId="{4C220BED-E6E4-9343-A738-7D345EF5F886}" type="pres">
      <dgm:prSet presAssocID="{FDB131CA-B4DD-4343-A60D-5AC0BE615B08}" presName="parentText" presStyleLbl="node1" presStyleIdx="0" presStyleCnt="5">
        <dgm:presLayoutVars>
          <dgm:chMax val="0"/>
          <dgm:bulletEnabled val="1"/>
        </dgm:presLayoutVars>
      </dgm:prSet>
      <dgm:spPr/>
    </dgm:pt>
    <dgm:pt modelId="{F347105A-373A-234F-819D-8A219F3BA167}" type="pres">
      <dgm:prSet presAssocID="{3B1EB63C-5518-40DE-9DDF-86CA65525006}" presName="spacer" presStyleCnt="0"/>
      <dgm:spPr/>
    </dgm:pt>
    <dgm:pt modelId="{B8EF40AE-774D-2240-BD49-3BEC28BF6C90}" type="pres">
      <dgm:prSet presAssocID="{182CF3C4-479C-41C7-B65F-0B5FC53919BB}" presName="parentText" presStyleLbl="node1" presStyleIdx="1" presStyleCnt="5" custLinFactNeighborX="320" custLinFactNeighborY="-41924">
        <dgm:presLayoutVars>
          <dgm:chMax val="0"/>
          <dgm:bulletEnabled val="1"/>
        </dgm:presLayoutVars>
      </dgm:prSet>
      <dgm:spPr/>
    </dgm:pt>
    <dgm:pt modelId="{AA8F54E8-61C8-3144-A396-70B79C32B3CD}" type="pres">
      <dgm:prSet presAssocID="{EF926E3C-6E7C-4FB2-9FDF-0B80CAF39FED}" presName="spacer" presStyleCnt="0"/>
      <dgm:spPr/>
    </dgm:pt>
    <dgm:pt modelId="{ED10FB16-B7F7-B447-B660-95C84B138E7F}" type="pres">
      <dgm:prSet presAssocID="{A6AF4F8D-04E8-4A8D-BC61-E0683FA7275E}" presName="parentText" presStyleLbl="node1" presStyleIdx="2" presStyleCnt="5" custLinFactY="100000" custLinFactNeighborX="-480" custLinFactNeighborY="142609">
        <dgm:presLayoutVars>
          <dgm:chMax val="0"/>
          <dgm:bulletEnabled val="1"/>
        </dgm:presLayoutVars>
      </dgm:prSet>
      <dgm:spPr/>
    </dgm:pt>
    <dgm:pt modelId="{C06030EF-9AE1-914B-9C57-F8DCC1F5AA80}" type="pres">
      <dgm:prSet presAssocID="{E6D88747-B14C-4B9E-9D22-D8999B37B4A7}" presName="spacer" presStyleCnt="0"/>
      <dgm:spPr/>
    </dgm:pt>
    <dgm:pt modelId="{5DF246F7-9C94-8E44-A674-504F48DD8E4C}" type="pres">
      <dgm:prSet presAssocID="{C080F91F-1DD7-4533-B44D-3334A8A6A84C}" presName="parentText" presStyleLbl="node1" presStyleIdx="3" presStyleCnt="5" custLinFactY="100000" custLinFactNeighborY="142602">
        <dgm:presLayoutVars>
          <dgm:chMax val="0"/>
          <dgm:bulletEnabled val="1"/>
        </dgm:presLayoutVars>
      </dgm:prSet>
      <dgm:spPr/>
    </dgm:pt>
    <dgm:pt modelId="{AF6B0A3E-35DA-6144-B08E-C1F591252771}" type="pres">
      <dgm:prSet presAssocID="{0A9FA8DA-1A47-4B5D-8985-2D44881F0D55}" presName="spacer" presStyleCnt="0"/>
      <dgm:spPr/>
    </dgm:pt>
    <dgm:pt modelId="{5D2860CC-5D22-804E-AF66-70CC260ACC0E}" type="pres">
      <dgm:prSet presAssocID="{8D0E6CD0-78C2-449D-99FE-02F0A37F1A77}" presName="parentText" presStyleLbl="node1" presStyleIdx="4" presStyleCnt="5" custLinFactY="-200000" custLinFactNeighborX="-160" custLinFactNeighborY="-233073">
        <dgm:presLayoutVars>
          <dgm:chMax val="0"/>
          <dgm:bulletEnabled val="1"/>
        </dgm:presLayoutVars>
      </dgm:prSet>
      <dgm:spPr/>
    </dgm:pt>
  </dgm:ptLst>
  <dgm:cxnLst>
    <dgm:cxn modelId="{41564D2A-E45A-4E5F-A88D-765405BF2E19}" srcId="{A10B5316-E867-4EA6-9567-550B624401B4}" destId="{A6AF4F8D-04E8-4A8D-BC61-E0683FA7275E}" srcOrd="2" destOrd="0" parTransId="{D39C7166-F4D4-48AB-9F78-72CDDED3238A}" sibTransId="{E6D88747-B14C-4B9E-9D22-D8999B37B4A7}"/>
    <dgm:cxn modelId="{DDC7914D-1D62-AE46-9547-19C869A22E30}" type="presOf" srcId="{FDB131CA-B4DD-4343-A60D-5AC0BE615B08}" destId="{4C220BED-E6E4-9343-A738-7D345EF5F886}" srcOrd="0" destOrd="0" presId="urn:microsoft.com/office/officeart/2005/8/layout/vList2"/>
    <dgm:cxn modelId="{C1B56D6F-0345-4C2D-B0AF-38249F1901E6}" srcId="{A10B5316-E867-4EA6-9567-550B624401B4}" destId="{FDB131CA-B4DD-4343-A60D-5AC0BE615B08}" srcOrd="0" destOrd="0" parTransId="{1D67368A-5CDB-4E05-A3C3-B828E96127E5}" sibTransId="{3B1EB63C-5518-40DE-9DDF-86CA65525006}"/>
    <dgm:cxn modelId="{C88D5078-8335-2640-A4F0-8FF3A0EEE10B}" type="presOf" srcId="{8D0E6CD0-78C2-449D-99FE-02F0A37F1A77}" destId="{5D2860CC-5D22-804E-AF66-70CC260ACC0E}" srcOrd="0" destOrd="0" presId="urn:microsoft.com/office/officeart/2005/8/layout/vList2"/>
    <dgm:cxn modelId="{7CF63D7C-7527-8846-960D-898545F7CDD8}" type="presOf" srcId="{A6AF4F8D-04E8-4A8D-BC61-E0683FA7275E}" destId="{ED10FB16-B7F7-B447-B660-95C84B138E7F}" srcOrd="0" destOrd="0" presId="urn:microsoft.com/office/officeart/2005/8/layout/vList2"/>
    <dgm:cxn modelId="{C7199396-E5F9-F94B-80E1-D0DF97D40B94}" type="presOf" srcId="{182CF3C4-479C-41C7-B65F-0B5FC53919BB}" destId="{B8EF40AE-774D-2240-BD49-3BEC28BF6C90}" srcOrd="0" destOrd="0" presId="urn:microsoft.com/office/officeart/2005/8/layout/vList2"/>
    <dgm:cxn modelId="{20C0339F-EFF9-473E-8B6F-FCC0673FBD73}" srcId="{A10B5316-E867-4EA6-9567-550B624401B4}" destId="{182CF3C4-479C-41C7-B65F-0B5FC53919BB}" srcOrd="1" destOrd="0" parTransId="{A2F21BF5-CC36-42C5-90F7-86D54573473C}" sibTransId="{EF926E3C-6E7C-4FB2-9FDF-0B80CAF39FED}"/>
    <dgm:cxn modelId="{EB74ADB6-5495-4A38-8530-8612D43F60BF}" srcId="{A10B5316-E867-4EA6-9567-550B624401B4}" destId="{C080F91F-1DD7-4533-B44D-3334A8A6A84C}" srcOrd="3" destOrd="0" parTransId="{F4EA6A31-FF8A-426B-B92E-5B91C166C41A}" sibTransId="{0A9FA8DA-1A47-4B5D-8985-2D44881F0D55}"/>
    <dgm:cxn modelId="{818324C9-62DC-784F-BFAE-5E02E62AD62D}" type="presOf" srcId="{C080F91F-1DD7-4533-B44D-3334A8A6A84C}" destId="{5DF246F7-9C94-8E44-A674-504F48DD8E4C}" srcOrd="0" destOrd="0" presId="urn:microsoft.com/office/officeart/2005/8/layout/vList2"/>
    <dgm:cxn modelId="{E84013DE-458B-432F-9D17-58253DEA5154}" srcId="{A10B5316-E867-4EA6-9567-550B624401B4}" destId="{8D0E6CD0-78C2-449D-99FE-02F0A37F1A77}" srcOrd="4" destOrd="0" parTransId="{CFF34D7E-479F-4E51-B082-F2D1BA6349BA}" sibTransId="{B4014E0B-855F-4818-BE4C-B0D26A247960}"/>
    <dgm:cxn modelId="{D77FF6E5-8A01-4241-89B0-6D90A32376DF}" type="presOf" srcId="{A10B5316-E867-4EA6-9567-550B624401B4}" destId="{24165BC4-5892-C942-82AA-1CEA89CEF0AE}" srcOrd="0" destOrd="0" presId="urn:microsoft.com/office/officeart/2005/8/layout/vList2"/>
    <dgm:cxn modelId="{9EE1D55C-3E04-774B-B86B-4386D45A96EB}" type="presParOf" srcId="{24165BC4-5892-C942-82AA-1CEA89CEF0AE}" destId="{4C220BED-E6E4-9343-A738-7D345EF5F886}" srcOrd="0" destOrd="0" presId="urn:microsoft.com/office/officeart/2005/8/layout/vList2"/>
    <dgm:cxn modelId="{D59DFFC5-176D-FC43-A497-7C2CEB19A43A}" type="presParOf" srcId="{24165BC4-5892-C942-82AA-1CEA89CEF0AE}" destId="{F347105A-373A-234F-819D-8A219F3BA167}" srcOrd="1" destOrd="0" presId="urn:microsoft.com/office/officeart/2005/8/layout/vList2"/>
    <dgm:cxn modelId="{F41C843D-8474-BA47-8C95-3CE8A9C3A260}" type="presParOf" srcId="{24165BC4-5892-C942-82AA-1CEA89CEF0AE}" destId="{B8EF40AE-774D-2240-BD49-3BEC28BF6C90}" srcOrd="2" destOrd="0" presId="urn:microsoft.com/office/officeart/2005/8/layout/vList2"/>
    <dgm:cxn modelId="{1E039CE1-67F1-7B4E-ABF8-4EFF6D9B6044}" type="presParOf" srcId="{24165BC4-5892-C942-82AA-1CEA89CEF0AE}" destId="{AA8F54E8-61C8-3144-A396-70B79C32B3CD}" srcOrd="3" destOrd="0" presId="urn:microsoft.com/office/officeart/2005/8/layout/vList2"/>
    <dgm:cxn modelId="{5E1D43E1-8BF7-1043-A9F8-A0463940CEEF}" type="presParOf" srcId="{24165BC4-5892-C942-82AA-1CEA89CEF0AE}" destId="{ED10FB16-B7F7-B447-B660-95C84B138E7F}" srcOrd="4" destOrd="0" presId="urn:microsoft.com/office/officeart/2005/8/layout/vList2"/>
    <dgm:cxn modelId="{5B49B343-7B2D-0941-8A34-4091235A0504}" type="presParOf" srcId="{24165BC4-5892-C942-82AA-1CEA89CEF0AE}" destId="{C06030EF-9AE1-914B-9C57-F8DCC1F5AA80}" srcOrd="5" destOrd="0" presId="urn:microsoft.com/office/officeart/2005/8/layout/vList2"/>
    <dgm:cxn modelId="{86AA1637-011C-E54A-A7FC-BCAA82D055CD}" type="presParOf" srcId="{24165BC4-5892-C942-82AA-1CEA89CEF0AE}" destId="{5DF246F7-9C94-8E44-A674-504F48DD8E4C}" srcOrd="6" destOrd="0" presId="urn:microsoft.com/office/officeart/2005/8/layout/vList2"/>
    <dgm:cxn modelId="{7AF4DDED-4426-B94E-B9A9-B45CED929600}" type="presParOf" srcId="{24165BC4-5892-C942-82AA-1CEA89CEF0AE}" destId="{AF6B0A3E-35DA-6144-B08E-C1F591252771}" srcOrd="7" destOrd="0" presId="urn:microsoft.com/office/officeart/2005/8/layout/vList2"/>
    <dgm:cxn modelId="{109FEF68-E4C4-4D44-93D3-D67C82AC1456}" type="presParOf" srcId="{24165BC4-5892-C942-82AA-1CEA89CEF0AE}" destId="{5D2860CC-5D22-804E-AF66-70CC260ACC0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20C96-016F-0848-A90E-E154F60CA6C9}">
      <dsp:nvSpPr>
        <dsp:cNvPr id="0" name=""/>
        <dsp:cNvSpPr/>
      </dsp:nvSpPr>
      <dsp:spPr>
        <a:xfrm>
          <a:off x="0" y="710919"/>
          <a:ext cx="7728267" cy="80640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297D31-1DB6-F94C-AA65-CFA89FBBA6F8}">
      <dsp:nvSpPr>
        <dsp:cNvPr id="0" name=""/>
        <dsp:cNvSpPr/>
      </dsp:nvSpPr>
      <dsp:spPr>
        <a:xfrm>
          <a:off x="197229" y="33867"/>
          <a:ext cx="5770781" cy="114052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1422400">
            <a:lnSpc>
              <a:spcPct val="90000"/>
            </a:lnSpc>
            <a:spcBef>
              <a:spcPct val="0"/>
            </a:spcBef>
            <a:spcAft>
              <a:spcPct val="35000"/>
            </a:spcAft>
            <a:buNone/>
          </a:pPr>
          <a:r>
            <a:rPr lang="en-US" sz="3200" kern="1200" dirty="0"/>
            <a:t>Speech</a:t>
          </a:r>
          <a:r>
            <a:rPr lang="en-US" sz="3800" kern="1200" dirty="0"/>
            <a:t>- </a:t>
          </a:r>
          <a:r>
            <a:rPr lang="en-US" sz="2400" kern="1200" dirty="0"/>
            <a:t>verbal output, motor process of producing voice, sounds, words</a:t>
          </a:r>
        </a:p>
      </dsp:txBody>
      <dsp:txXfrm>
        <a:off x="252905" y="89543"/>
        <a:ext cx="5659429" cy="1029168"/>
      </dsp:txXfrm>
    </dsp:sp>
    <dsp:sp modelId="{CB7D9681-91FD-9F43-9D19-4E7927A0FD62}">
      <dsp:nvSpPr>
        <dsp:cNvPr id="0" name=""/>
        <dsp:cNvSpPr/>
      </dsp:nvSpPr>
      <dsp:spPr>
        <a:xfrm>
          <a:off x="0" y="2328997"/>
          <a:ext cx="7728267" cy="806400"/>
        </a:xfrm>
        <a:prstGeom prst="rect">
          <a:avLst/>
        </a:prstGeom>
        <a:solidFill>
          <a:schemeClr val="lt1">
            <a:alpha val="90000"/>
            <a:hueOff val="0"/>
            <a:satOff val="0"/>
            <a:lumOff val="0"/>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dsp:style>
    </dsp:sp>
    <dsp:sp modelId="{CF577D0B-72F8-E043-A90C-DB40F798533D}">
      <dsp:nvSpPr>
        <dsp:cNvPr id="0" name=""/>
        <dsp:cNvSpPr/>
      </dsp:nvSpPr>
      <dsp:spPr>
        <a:xfrm>
          <a:off x="386413" y="1690119"/>
          <a:ext cx="5607568" cy="1111198"/>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1422400">
            <a:lnSpc>
              <a:spcPct val="90000"/>
            </a:lnSpc>
            <a:spcBef>
              <a:spcPct val="0"/>
            </a:spcBef>
            <a:spcAft>
              <a:spcPct val="35000"/>
            </a:spcAft>
            <a:buNone/>
          </a:pPr>
          <a:r>
            <a:rPr lang="en-US" sz="3200" kern="1200" dirty="0"/>
            <a:t>Language</a:t>
          </a:r>
          <a:r>
            <a:rPr lang="en-US" sz="3800" kern="1200" dirty="0"/>
            <a:t>-</a:t>
          </a:r>
          <a:r>
            <a:rPr lang="en-US" sz="2400" kern="1200" dirty="0"/>
            <a:t>symbolic code, rule-based, shared with others, expression and comprehension</a:t>
          </a:r>
          <a:endParaRPr lang="en-US" sz="3800" kern="1200" dirty="0"/>
        </a:p>
      </dsp:txBody>
      <dsp:txXfrm>
        <a:off x="440657" y="1744363"/>
        <a:ext cx="5499080" cy="1002710"/>
      </dsp:txXfrm>
    </dsp:sp>
    <dsp:sp modelId="{23197D8B-77AE-1E45-A1E5-8CB0E315AC14}">
      <dsp:nvSpPr>
        <dsp:cNvPr id="0" name=""/>
        <dsp:cNvSpPr/>
      </dsp:nvSpPr>
      <dsp:spPr>
        <a:xfrm>
          <a:off x="0" y="4238205"/>
          <a:ext cx="7728267" cy="806400"/>
        </a:xfrm>
        <a:prstGeom prst="rect">
          <a:avLst/>
        </a:prstGeom>
        <a:solidFill>
          <a:schemeClr val="lt1">
            <a:alpha val="90000"/>
            <a:hueOff val="0"/>
            <a:satOff val="0"/>
            <a:lumOff val="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dsp:style>
    </dsp:sp>
    <dsp:sp modelId="{05AE8B78-C5D7-5D4A-93C4-C5FDBE278D90}">
      <dsp:nvSpPr>
        <dsp:cNvPr id="0" name=""/>
        <dsp:cNvSpPr/>
      </dsp:nvSpPr>
      <dsp:spPr>
        <a:xfrm>
          <a:off x="386413" y="3308197"/>
          <a:ext cx="5715169" cy="1402327"/>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477" tIns="0" rIns="204477" bIns="0" numCol="1" spcCol="1270" anchor="ctr" anchorCtr="0">
          <a:noAutofit/>
        </a:bodyPr>
        <a:lstStyle/>
        <a:p>
          <a:pPr marL="0" lvl="0" indent="0" algn="l" defTabSz="1422400">
            <a:lnSpc>
              <a:spcPct val="90000"/>
            </a:lnSpc>
            <a:spcBef>
              <a:spcPct val="0"/>
            </a:spcBef>
            <a:spcAft>
              <a:spcPct val="35000"/>
            </a:spcAft>
            <a:buNone/>
          </a:pPr>
          <a:r>
            <a:rPr lang="en-US" sz="3200" kern="1200" dirty="0"/>
            <a:t>Communication</a:t>
          </a:r>
          <a:r>
            <a:rPr lang="en-US" sz="3800" kern="1200" dirty="0"/>
            <a:t>-</a:t>
          </a:r>
          <a:r>
            <a:rPr lang="en-US" sz="2400" kern="1200" dirty="0"/>
            <a:t>active, reciprocal exchange between individuals.  Sending and receiving of messages</a:t>
          </a:r>
          <a:endParaRPr lang="en-US" sz="3800" kern="1200" dirty="0"/>
        </a:p>
      </dsp:txBody>
      <dsp:txXfrm>
        <a:off x="454869" y="3376653"/>
        <a:ext cx="5578257" cy="1265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20BED-E6E4-9343-A738-7D345EF5F886}">
      <dsp:nvSpPr>
        <dsp:cNvPr id="0" name=""/>
        <dsp:cNvSpPr/>
      </dsp:nvSpPr>
      <dsp:spPr>
        <a:xfrm>
          <a:off x="0" y="2497"/>
          <a:ext cx="7728267" cy="1006306"/>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u="sng" kern="1200" dirty="0"/>
            <a:t>Types of Speech Disorders </a:t>
          </a:r>
          <a:endParaRPr lang="en-US" sz="2400" kern="1200" dirty="0"/>
        </a:p>
      </dsp:txBody>
      <dsp:txXfrm>
        <a:off x="49124" y="51621"/>
        <a:ext cx="7630019" cy="908058"/>
      </dsp:txXfrm>
    </dsp:sp>
    <dsp:sp modelId="{B8EF40AE-774D-2240-BD49-3BEC28BF6C90}">
      <dsp:nvSpPr>
        <dsp:cNvPr id="0" name=""/>
        <dsp:cNvSpPr/>
      </dsp:nvSpPr>
      <dsp:spPr>
        <a:xfrm>
          <a:off x="0" y="1016179"/>
          <a:ext cx="7728267" cy="1006306"/>
        </a:xfrm>
        <a:prstGeom prst="roundRect">
          <a:avLst/>
        </a:prstGeom>
        <a:solidFill>
          <a:schemeClr val="accent5">
            <a:hueOff val="2794580"/>
            <a:satOff val="-2409"/>
            <a:lumOff val="318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Articulation Disorder</a:t>
          </a:r>
          <a:r>
            <a:rPr lang="en-US" sz="1800" kern="1200" dirty="0"/>
            <a:t> -working on individual sounds like "r" or "l".  Based on developmental norms of sound development</a:t>
          </a:r>
        </a:p>
      </dsp:txBody>
      <dsp:txXfrm>
        <a:off x="49124" y="1065303"/>
        <a:ext cx="7630019" cy="908058"/>
      </dsp:txXfrm>
    </dsp:sp>
    <dsp:sp modelId="{ED10FB16-B7F7-B447-B660-95C84B138E7F}">
      <dsp:nvSpPr>
        <dsp:cNvPr id="0" name=""/>
        <dsp:cNvSpPr/>
      </dsp:nvSpPr>
      <dsp:spPr>
        <a:xfrm>
          <a:off x="0" y="3064924"/>
          <a:ext cx="7728267" cy="1006306"/>
        </a:xfrm>
        <a:prstGeom prst="roundRect">
          <a:avLst/>
        </a:prstGeom>
        <a:solidFill>
          <a:schemeClr val="accent5">
            <a:hueOff val="5589159"/>
            <a:satOff val="-4817"/>
            <a:lumOff val="6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Childhood Apraxia of Speech-</a:t>
          </a:r>
          <a:r>
            <a:rPr lang="en-US" sz="3800" kern="1200" dirty="0"/>
            <a:t> </a:t>
          </a:r>
          <a:r>
            <a:rPr lang="en-US" sz="1800" kern="1200" dirty="0"/>
            <a:t>motor planning problem;  muscles work but brain cannot put the plan in place for correct sequence of sounds</a:t>
          </a:r>
        </a:p>
      </dsp:txBody>
      <dsp:txXfrm>
        <a:off x="49124" y="3114048"/>
        <a:ext cx="7630019" cy="908058"/>
      </dsp:txXfrm>
    </dsp:sp>
    <dsp:sp modelId="{5DF246F7-9C94-8E44-A674-504F48DD8E4C}">
      <dsp:nvSpPr>
        <dsp:cNvPr id="0" name=""/>
        <dsp:cNvSpPr/>
      </dsp:nvSpPr>
      <dsp:spPr>
        <a:xfrm>
          <a:off x="0" y="4081017"/>
          <a:ext cx="7728267" cy="1006306"/>
        </a:xfrm>
        <a:prstGeom prst="roundRect">
          <a:avLst/>
        </a:prstGeom>
        <a:solidFill>
          <a:schemeClr val="accent5">
            <a:hueOff val="8383739"/>
            <a:satOff val="-7226"/>
            <a:lumOff val="956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Dysarthria- </a:t>
          </a:r>
          <a:r>
            <a:rPr lang="en-US" sz="1800" kern="1200" dirty="0"/>
            <a:t>muscles don’t work properly due to gaps in neurological development.  Often will also have trouble with chewing and swallowing </a:t>
          </a:r>
          <a:endParaRPr lang="en-US" sz="2400" kern="1200" dirty="0"/>
        </a:p>
      </dsp:txBody>
      <dsp:txXfrm>
        <a:off x="49124" y="4130141"/>
        <a:ext cx="7630019" cy="908058"/>
      </dsp:txXfrm>
    </dsp:sp>
    <dsp:sp modelId="{5D2860CC-5D22-804E-AF66-70CC260ACC0E}">
      <dsp:nvSpPr>
        <dsp:cNvPr id="0" name=""/>
        <dsp:cNvSpPr/>
      </dsp:nvSpPr>
      <dsp:spPr>
        <a:xfrm>
          <a:off x="0" y="2036308"/>
          <a:ext cx="7728267" cy="1006306"/>
        </a:xfrm>
        <a:prstGeom prst="roundRect">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Phonological Processes-</a:t>
          </a:r>
          <a:r>
            <a:rPr lang="en-US" sz="1800" kern="1200" dirty="0"/>
            <a:t>patterns or rules children use to simplify speech.  Problematic when they don’t grow out of them or when intelligibility is severely affected </a:t>
          </a:r>
          <a:endParaRPr lang="en-US" sz="2400" kern="1200" dirty="0"/>
        </a:p>
      </dsp:txBody>
      <dsp:txXfrm>
        <a:off x="49124" y="2085432"/>
        <a:ext cx="7630019" cy="9080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1664B-F996-AA49-93FF-5207F9E8B877}" type="datetimeFigureOut">
              <a:rPr lang="en-US" smtClean="0"/>
              <a:t>6/16/20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D45E0-9A0C-254B-96A0-D3766B1FE8D4}" type="slidenum">
              <a:rPr lang="en-US" smtClean="0"/>
              <a:t>‹#›</a:t>
            </a:fld>
            <a:endParaRPr lang="en-US" dirty="0"/>
          </a:p>
        </p:txBody>
      </p:sp>
    </p:spTree>
    <p:extLst>
      <p:ext uri="{BB962C8B-B14F-4D97-AF65-F5344CB8AC3E}">
        <p14:creationId xmlns:p14="http://schemas.microsoft.com/office/powerpoint/2010/main" val="2177950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BD45E0-9A0C-254B-96A0-D3766B1FE8D4}" type="slidenum">
              <a:rPr lang="en-US" smtClean="0"/>
              <a:t>1</a:t>
            </a:fld>
            <a:endParaRPr lang="en-US" dirty="0"/>
          </a:p>
        </p:txBody>
      </p:sp>
    </p:spTree>
    <p:extLst>
      <p:ext uri="{BB962C8B-B14F-4D97-AF65-F5344CB8AC3E}">
        <p14:creationId xmlns:p14="http://schemas.microsoft.com/office/powerpoint/2010/main" val="35313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BD45E0-9A0C-254B-96A0-D3766B1FE8D4}" type="slidenum">
              <a:rPr lang="en-US" smtClean="0"/>
              <a:t>11</a:t>
            </a:fld>
            <a:endParaRPr lang="en-US" dirty="0"/>
          </a:p>
        </p:txBody>
      </p:sp>
    </p:spTree>
    <p:extLst>
      <p:ext uri="{BB962C8B-B14F-4D97-AF65-F5344CB8AC3E}">
        <p14:creationId xmlns:p14="http://schemas.microsoft.com/office/powerpoint/2010/main" val="1503825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BD45E0-9A0C-254B-96A0-D3766B1FE8D4}" type="slidenum">
              <a:rPr lang="en-US" smtClean="0"/>
              <a:t>12</a:t>
            </a:fld>
            <a:endParaRPr lang="en-US" dirty="0"/>
          </a:p>
        </p:txBody>
      </p:sp>
    </p:spTree>
    <p:extLst>
      <p:ext uri="{BB962C8B-B14F-4D97-AF65-F5344CB8AC3E}">
        <p14:creationId xmlns:p14="http://schemas.microsoft.com/office/powerpoint/2010/main" val="244552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a:p>
            <a:endParaRPr lang="en-US" dirty="0"/>
          </a:p>
        </p:txBody>
      </p:sp>
      <p:sp>
        <p:nvSpPr>
          <p:cNvPr id="4" name="Slide Number Placeholder 3"/>
          <p:cNvSpPr>
            <a:spLocks noGrp="1"/>
          </p:cNvSpPr>
          <p:nvPr>
            <p:ph type="sldNum" sz="quarter" idx="10"/>
          </p:nvPr>
        </p:nvSpPr>
        <p:spPr/>
        <p:txBody>
          <a:bodyPr/>
          <a:lstStyle/>
          <a:p>
            <a:fld id="{8FC7DB3E-64CA-584B-8D72-89918E275838}" type="slidenum">
              <a:rPr lang="en-US" smtClean="0"/>
              <a:t>23</a:t>
            </a:fld>
            <a:endParaRPr lang="en-US" dirty="0"/>
          </a:p>
        </p:txBody>
      </p:sp>
    </p:spTree>
    <p:extLst>
      <p:ext uri="{BB962C8B-B14F-4D97-AF65-F5344CB8AC3E}">
        <p14:creationId xmlns:p14="http://schemas.microsoft.com/office/powerpoint/2010/main" val="1896275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7DB3E-64CA-584B-8D72-89918E275838}" type="slidenum">
              <a:rPr lang="en-US" smtClean="0"/>
              <a:t>24</a:t>
            </a:fld>
            <a:endParaRPr lang="en-US" dirty="0"/>
          </a:p>
        </p:txBody>
      </p:sp>
    </p:spTree>
    <p:extLst>
      <p:ext uri="{BB962C8B-B14F-4D97-AF65-F5344CB8AC3E}">
        <p14:creationId xmlns:p14="http://schemas.microsoft.com/office/powerpoint/2010/main" val="189700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BD45E0-9A0C-254B-96A0-D3766B1FE8D4}" type="slidenum">
              <a:rPr lang="en-US" smtClean="0"/>
              <a:t>2</a:t>
            </a:fld>
            <a:endParaRPr lang="en-US" dirty="0"/>
          </a:p>
        </p:txBody>
      </p:sp>
    </p:spTree>
    <p:extLst>
      <p:ext uri="{BB962C8B-B14F-4D97-AF65-F5344CB8AC3E}">
        <p14:creationId xmlns:p14="http://schemas.microsoft.com/office/powerpoint/2010/main" val="411277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BD45E0-9A0C-254B-96A0-D3766B1FE8D4}" type="slidenum">
              <a:rPr lang="en-US" smtClean="0"/>
              <a:t>3</a:t>
            </a:fld>
            <a:endParaRPr lang="en-US" dirty="0"/>
          </a:p>
        </p:txBody>
      </p:sp>
    </p:spTree>
    <p:extLst>
      <p:ext uri="{BB962C8B-B14F-4D97-AF65-F5344CB8AC3E}">
        <p14:creationId xmlns:p14="http://schemas.microsoft.com/office/powerpoint/2010/main" val="280007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BD45E0-9A0C-254B-96A0-D3766B1FE8D4}" type="slidenum">
              <a:rPr lang="en-US" smtClean="0"/>
              <a:t>4</a:t>
            </a:fld>
            <a:endParaRPr lang="en-US" dirty="0"/>
          </a:p>
        </p:txBody>
      </p:sp>
    </p:spTree>
    <p:extLst>
      <p:ext uri="{BB962C8B-B14F-4D97-AF65-F5344CB8AC3E}">
        <p14:creationId xmlns:p14="http://schemas.microsoft.com/office/powerpoint/2010/main" val="32878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BD45E0-9A0C-254B-96A0-D3766B1FE8D4}" type="slidenum">
              <a:rPr lang="en-US" smtClean="0"/>
              <a:t>6</a:t>
            </a:fld>
            <a:endParaRPr lang="en-US" dirty="0"/>
          </a:p>
        </p:txBody>
      </p:sp>
    </p:spTree>
    <p:extLst>
      <p:ext uri="{BB962C8B-B14F-4D97-AF65-F5344CB8AC3E}">
        <p14:creationId xmlns:p14="http://schemas.microsoft.com/office/powerpoint/2010/main" val="135172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BD45E0-9A0C-254B-96A0-D3766B1FE8D4}" type="slidenum">
              <a:rPr lang="en-US" smtClean="0"/>
              <a:t>7</a:t>
            </a:fld>
            <a:endParaRPr lang="en-US" dirty="0"/>
          </a:p>
        </p:txBody>
      </p:sp>
    </p:spTree>
    <p:extLst>
      <p:ext uri="{BB962C8B-B14F-4D97-AF65-F5344CB8AC3E}">
        <p14:creationId xmlns:p14="http://schemas.microsoft.com/office/powerpoint/2010/main" val="164832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BD45E0-9A0C-254B-96A0-D3766B1FE8D4}" type="slidenum">
              <a:rPr lang="en-US" smtClean="0"/>
              <a:t>8</a:t>
            </a:fld>
            <a:endParaRPr lang="en-US" dirty="0"/>
          </a:p>
        </p:txBody>
      </p:sp>
    </p:spTree>
    <p:extLst>
      <p:ext uri="{BB962C8B-B14F-4D97-AF65-F5344CB8AC3E}">
        <p14:creationId xmlns:p14="http://schemas.microsoft.com/office/powerpoint/2010/main" val="37078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BD45E0-9A0C-254B-96A0-D3766B1FE8D4}" type="slidenum">
              <a:rPr lang="en-US" smtClean="0"/>
              <a:t>9</a:t>
            </a:fld>
            <a:endParaRPr lang="en-US" dirty="0"/>
          </a:p>
        </p:txBody>
      </p:sp>
    </p:spTree>
    <p:extLst>
      <p:ext uri="{BB962C8B-B14F-4D97-AF65-F5344CB8AC3E}">
        <p14:creationId xmlns:p14="http://schemas.microsoft.com/office/powerpoint/2010/main" val="23913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BD45E0-9A0C-254B-96A0-D3766B1FE8D4}" type="slidenum">
              <a:rPr lang="en-US" smtClean="0"/>
              <a:t>10</a:t>
            </a:fld>
            <a:endParaRPr lang="en-US" dirty="0"/>
          </a:p>
        </p:txBody>
      </p:sp>
    </p:spTree>
    <p:extLst>
      <p:ext uri="{BB962C8B-B14F-4D97-AF65-F5344CB8AC3E}">
        <p14:creationId xmlns:p14="http://schemas.microsoft.com/office/powerpoint/2010/main" val="264403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a:pPr/>
              <a:t>6/16/20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a:pPr/>
              <a:t>6/16/20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a:pPr/>
              <a:t>6/16/20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a:pPr/>
              <a:t>6/16/20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a:pPr/>
              <a:t>6/16/20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a:pPr/>
              <a:t>6/16/20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a:pPr/>
              <a:t>6/16/20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a:pPr/>
              <a:t>6/16/20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a:pPr/>
              <a:t>6/16/20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a:pPr/>
              <a:t>6/16/20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a:pPr/>
              <a:t>6/16/20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a:pPr/>
              <a:t>6/16/20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dinneen2@unl.ed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wldth0nZ5VA" TargetMode="External"/><Relationship Id="rId2" Type="http://schemas.openxmlformats.org/officeDocument/2006/relationships/hyperlink" Target="https://www.youtube.com/watch?v=CFi_vMlMYC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childrenshospital.org/centers-and-services/programs/a-_-e/down-syndrome-program/patient-resourc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ehs.unl.edu/secd/barkley-clini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25D07-007C-7340-953D-09A40165E90B}"/>
              </a:ext>
            </a:extLst>
          </p:cNvPr>
          <p:cNvSpPr>
            <a:spLocks noGrp="1"/>
          </p:cNvSpPr>
          <p:nvPr>
            <p:ph type="ctrTitle"/>
          </p:nvPr>
        </p:nvSpPr>
        <p:spPr>
          <a:xfrm>
            <a:off x="975254" y="560122"/>
            <a:ext cx="7315200" cy="3255264"/>
          </a:xfrm>
        </p:spPr>
        <p:txBody>
          <a:bodyPr>
            <a:normAutofit/>
          </a:bodyPr>
          <a:lstStyle/>
          <a:p>
            <a:pPr algn="ctr"/>
            <a:r>
              <a:rPr lang="en-US" sz="4800" dirty="0"/>
              <a:t>Communication Development in Children with Down Syndrome</a:t>
            </a:r>
          </a:p>
        </p:txBody>
      </p:sp>
      <p:sp>
        <p:nvSpPr>
          <p:cNvPr id="3" name="Subtitle 2">
            <a:extLst>
              <a:ext uri="{FF2B5EF4-FFF2-40B4-BE49-F238E27FC236}">
                <a16:creationId xmlns:a16="http://schemas.microsoft.com/office/drawing/2014/main" id="{9E13CADF-3FD5-454A-899A-DDCD96D3F465}"/>
              </a:ext>
            </a:extLst>
          </p:cNvPr>
          <p:cNvSpPr>
            <a:spLocks noGrp="1"/>
          </p:cNvSpPr>
          <p:nvPr>
            <p:ph type="subTitle" idx="1"/>
          </p:nvPr>
        </p:nvSpPr>
        <p:spPr>
          <a:xfrm>
            <a:off x="616539" y="4449528"/>
            <a:ext cx="7315200" cy="1467796"/>
          </a:xfrm>
        </p:spPr>
        <p:txBody>
          <a:bodyPr>
            <a:normAutofit fontScale="77500" lnSpcReduction="20000"/>
          </a:bodyPr>
          <a:lstStyle/>
          <a:p>
            <a:pPr algn="just">
              <a:lnSpc>
                <a:spcPct val="100000"/>
              </a:lnSpc>
            </a:pPr>
            <a:r>
              <a:rPr lang="en-US" sz="1600" dirty="0"/>
              <a:t>Beth Dinneen, M.S., CCC-SLP</a:t>
            </a:r>
          </a:p>
          <a:p>
            <a:pPr algn="just">
              <a:lnSpc>
                <a:spcPct val="100000"/>
              </a:lnSpc>
            </a:pPr>
            <a:r>
              <a:rPr lang="en-US" sz="1600" dirty="0"/>
              <a:t>University of Nebraska-Lincoln </a:t>
            </a:r>
          </a:p>
          <a:p>
            <a:pPr algn="just">
              <a:lnSpc>
                <a:spcPct val="100000"/>
              </a:lnSpc>
            </a:pPr>
            <a:r>
              <a:rPr lang="en-US" sz="1600" dirty="0"/>
              <a:t>Department of Special Education and Communication Disorders</a:t>
            </a:r>
          </a:p>
          <a:p>
            <a:pPr algn="just">
              <a:lnSpc>
                <a:spcPct val="100000"/>
              </a:lnSpc>
            </a:pPr>
            <a:r>
              <a:rPr lang="en-US" sz="1600" dirty="0"/>
              <a:t>Instructor/Clinical Supervisor</a:t>
            </a:r>
          </a:p>
          <a:p>
            <a:pPr algn="just">
              <a:lnSpc>
                <a:spcPct val="100000"/>
              </a:lnSpc>
            </a:pPr>
            <a:r>
              <a:rPr lang="en-US" sz="1600" u="sng" dirty="0">
                <a:solidFill>
                  <a:schemeClr val="bg1"/>
                </a:solidFill>
                <a:hlinkClick r:id="rId3">
                  <a:extLst>
                    <a:ext uri="{A12FA001-AC4F-418D-AE19-62706E023703}">
                      <ahyp:hlinkClr xmlns:ahyp="http://schemas.microsoft.com/office/drawing/2018/hyperlinkcolor" val="tx"/>
                    </a:ext>
                  </a:extLst>
                </a:hlinkClick>
              </a:rPr>
              <a:t>bdinneen2@unl.ed</a:t>
            </a:r>
            <a:r>
              <a:rPr lang="en-US" sz="1600" u="sng" dirty="0">
                <a:solidFill>
                  <a:schemeClr val="bg1"/>
                </a:solidFill>
              </a:rPr>
              <a:t>u</a:t>
            </a:r>
            <a:r>
              <a:rPr lang="en-US" sz="1600" dirty="0"/>
              <a:t>, 402-472-7853</a:t>
            </a:r>
          </a:p>
        </p:txBody>
      </p:sp>
    </p:spTree>
    <p:extLst>
      <p:ext uri="{BB962C8B-B14F-4D97-AF65-F5344CB8AC3E}">
        <p14:creationId xmlns:p14="http://schemas.microsoft.com/office/powerpoint/2010/main" val="2008583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2902A-FA5D-45A8-81EE-4342D330F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2B538A-2A50-48E0-89A4-F2D2EEB12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319273A-84F0-4EF0-9ABB-6725351DB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B7D843-D049-DD4C-B129-F2775CB68AB9}"/>
              </a:ext>
            </a:extLst>
          </p:cNvPr>
          <p:cNvSpPr>
            <a:spLocks noGrp="1"/>
          </p:cNvSpPr>
          <p:nvPr>
            <p:ph type="title"/>
          </p:nvPr>
        </p:nvSpPr>
        <p:spPr>
          <a:xfrm>
            <a:off x="643467" y="5281127"/>
            <a:ext cx="10905066" cy="938698"/>
          </a:xfrm>
        </p:spPr>
        <p:txBody>
          <a:bodyPr>
            <a:normAutofit/>
          </a:bodyPr>
          <a:lstStyle/>
          <a:p>
            <a:pPr algn="ctr"/>
            <a:r>
              <a:rPr lang="en-US" dirty="0"/>
              <a:t>Possible Challenges</a:t>
            </a:r>
          </a:p>
        </p:txBody>
      </p:sp>
      <p:sp>
        <p:nvSpPr>
          <p:cNvPr id="3" name="Content Placeholder 2">
            <a:extLst>
              <a:ext uri="{FF2B5EF4-FFF2-40B4-BE49-F238E27FC236}">
                <a16:creationId xmlns:a16="http://schemas.microsoft.com/office/drawing/2014/main" id="{D1FF6FEB-42C9-6444-9541-C9B3C7280A87}"/>
              </a:ext>
            </a:extLst>
          </p:cNvPr>
          <p:cNvSpPr>
            <a:spLocks noGrp="1"/>
          </p:cNvSpPr>
          <p:nvPr>
            <p:ph idx="1"/>
          </p:nvPr>
        </p:nvSpPr>
        <p:spPr>
          <a:xfrm>
            <a:off x="643467" y="864108"/>
            <a:ext cx="10905066" cy="3785689"/>
          </a:xfrm>
        </p:spPr>
        <p:txBody>
          <a:bodyPr>
            <a:normAutofit/>
          </a:bodyPr>
          <a:lstStyle/>
          <a:p>
            <a:pPr marL="0" indent="0">
              <a:buNone/>
            </a:pPr>
            <a:r>
              <a:rPr lang="en-US" u="sng" dirty="0"/>
              <a:t>Sensory and Perceptual Skills</a:t>
            </a:r>
          </a:p>
          <a:p>
            <a:pPr marL="0" indent="0">
              <a:buNone/>
            </a:pPr>
            <a:r>
              <a:rPr lang="en-US" b="1" dirty="0"/>
              <a:t>Sensory Processing/Sensory Integration-</a:t>
            </a:r>
            <a:r>
              <a:rPr lang="en-US" dirty="0"/>
              <a:t>learning speech and language (as with any skill) involves ability to simultaneously process and organize input from more than one sense.  Ability to organize input from various senses and apply them to everyday life</a:t>
            </a:r>
          </a:p>
          <a:p>
            <a:pPr>
              <a:buFont typeface="Arial" panose="020B0604020202020204" pitchFamily="34" charset="0"/>
              <a:buChar char="•"/>
            </a:pPr>
            <a:r>
              <a:rPr lang="en-US" dirty="0"/>
              <a:t>Children with Ds may have difficulty with this-especially learning to pay attention, listen, look at respond.  May be overwhelmed with many sensations around them</a:t>
            </a:r>
          </a:p>
          <a:p>
            <a:pPr>
              <a:buFont typeface="Arial" panose="020B0604020202020204" pitchFamily="34" charset="0"/>
              <a:buChar char="•"/>
            </a:pPr>
            <a:r>
              <a:rPr lang="en-US" dirty="0"/>
              <a:t>May exhibit behaviors such as hyperactivity, impulsiveness or limited reactions (both ends of the continuum)-can be signs of sensory processing difficulties</a:t>
            </a:r>
          </a:p>
          <a:p>
            <a:pPr>
              <a:buFont typeface="Arial" panose="020B0604020202020204" pitchFamily="34" charset="0"/>
              <a:buChar char="•"/>
            </a:pPr>
            <a:r>
              <a:rPr lang="en-US" dirty="0"/>
              <a:t>Get your Occupational Therapist on board!!  </a:t>
            </a:r>
            <a:endParaRPr lang="en-US" dirty="0">
              <a:highlight>
                <a:srgbClr val="FFFF00"/>
              </a:highlight>
            </a:endParaRPr>
          </a:p>
        </p:txBody>
      </p:sp>
    </p:spTree>
    <p:extLst>
      <p:ext uri="{BB962C8B-B14F-4D97-AF65-F5344CB8AC3E}">
        <p14:creationId xmlns:p14="http://schemas.microsoft.com/office/powerpoint/2010/main" val="300870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2902A-FA5D-45A8-81EE-4342D330F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2B538A-2A50-48E0-89A4-F2D2EEB12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319273A-84F0-4EF0-9ABB-6725351DB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B7D843-D049-DD4C-B129-F2775CB68AB9}"/>
              </a:ext>
            </a:extLst>
          </p:cNvPr>
          <p:cNvSpPr>
            <a:spLocks noGrp="1"/>
          </p:cNvSpPr>
          <p:nvPr>
            <p:ph type="title"/>
          </p:nvPr>
        </p:nvSpPr>
        <p:spPr>
          <a:xfrm>
            <a:off x="643467" y="5281127"/>
            <a:ext cx="10905066" cy="938698"/>
          </a:xfrm>
        </p:spPr>
        <p:txBody>
          <a:bodyPr>
            <a:normAutofit/>
          </a:bodyPr>
          <a:lstStyle/>
          <a:p>
            <a:pPr algn="ctr"/>
            <a:r>
              <a:rPr lang="en-US" dirty="0"/>
              <a:t>Possible Challenges</a:t>
            </a:r>
          </a:p>
        </p:txBody>
      </p:sp>
      <p:sp>
        <p:nvSpPr>
          <p:cNvPr id="3" name="Content Placeholder 2">
            <a:extLst>
              <a:ext uri="{FF2B5EF4-FFF2-40B4-BE49-F238E27FC236}">
                <a16:creationId xmlns:a16="http://schemas.microsoft.com/office/drawing/2014/main" id="{D1FF6FEB-42C9-6444-9541-C9B3C7280A87}"/>
              </a:ext>
            </a:extLst>
          </p:cNvPr>
          <p:cNvSpPr>
            <a:spLocks noGrp="1"/>
          </p:cNvSpPr>
          <p:nvPr>
            <p:ph idx="1"/>
          </p:nvPr>
        </p:nvSpPr>
        <p:spPr>
          <a:xfrm>
            <a:off x="643467" y="864108"/>
            <a:ext cx="10905066" cy="3785689"/>
          </a:xfrm>
        </p:spPr>
        <p:txBody>
          <a:bodyPr>
            <a:normAutofit/>
          </a:bodyPr>
          <a:lstStyle/>
          <a:p>
            <a:pPr marL="0" indent="0">
              <a:buNone/>
            </a:pPr>
            <a:r>
              <a:rPr lang="en-US" u="sng" dirty="0"/>
              <a:t>Physical Differences </a:t>
            </a:r>
          </a:p>
          <a:p>
            <a:r>
              <a:rPr lang="en-US" dirty="0"/>
              <a:t>Hypotonia-low tone</a:t>
            </a:r>
          </a:p>
          <a:p>
            <a:r>
              <a:rPr lang="en-US" dirty="0"/>
              <a:t>Difficulty moving lips, tongue and jaw independent of each other (dissociation)</a:t>
            </a:r>
          </a:p>
          <a:p>
            <a:r>
              <a:rPr lang="en-US" dirty="0"/>
              <a:t>Small mouth in relation to tongue size</a:t>
            </a:r>
          </a:p>
          <a:p>
            <a:r>
              <a:rPr lang="en-US" dirty="0"/>
              <a:t>Tendency to breathe through mouth due to colds, allergies, colds, tonsils</a:t>
            </a:r>
          </a:p>
          <a:p>
            <a:r>
              <a:rPr lang="en-US" dirty="0"/>
              <a:t>High, narrow palate which can limit tongue movements</a:t>
            </a:r>
          </a:p>
          <a:p>
            <a:r>
              <a:rPr lang="en-US" dirty="0"/>
              <a:t>All of these can affect articulation of sounds, how fluent speech is, quality of voice, and sequencing of sounds and intelligibility of speech </a:t>
            </a:r>
          </a:p>
        </p:txBody>
      </p:sp>
    </p:spTree>
    <p:extLst>
      <p:ext uri="{BB962C8B-B14F-4D97-AF65-F5344CB8AC3E}">
        <p14:creationId xmlns:p14="http://schemas.microsoft.com/office/powerpoint/2010/main" val="146631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2902A-FA5D-45A8-81EE-4342D330F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2B538A-2A50-48E0-89A4-F2D2EEB12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319273A-84F0-4EF0-9ABB-6725351DB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B7D843-D049-DD4C-B129-F2775CB68AB9}"/>
              </a:ext>
            </a:extLst>
          </p:cNvPr>
          <p:cNvSpPr>
            <a:spLocks noGrp="1"/>
          </p:cNvSpPr>
          <p:nvPr>
            <p:ph type="title"/>
          </p:nvPr>
        </p:nvSpPr>
        <p:spPr>
          <a:xfrm>
            <a:off x="643467" y="5281127"/>
            <a:ext cx="10905066" cy="938698"/>
          </a:xfrm>
        </p:spPr>
        <p:txBody>
          <a:bodyPr>
            <a:normAutofit/>
          </a:bodyPr>
          <a:lstStyle/>
          <a:p>
            <a:pPr algn="ctr"/>
            <a:r>
              <a:rPr lang="en-US" dirty="0"/>
              <a:t>Possible Challenges</a:t>
            </a:r>
          </a:p>
        </p:txBody>
      </p:sp>
      <p:sp>
        <p:nvSpPr>
          <p:cNvPr id="3" name="Content Placeholder 2">
            <a:extLst>
              <a:ext uri="{FF2B5EF4-FFF2-40B4-BE49-F238E27FC236}">
                <a16:creationId xmlns:a16="http://schemas.microsoft.com/office/drawing/2014/main" id="{D1FF6FEB-42C9-6444-9541-C9B3C7280A87}"/>
              </a:ext>
            </a:extLst>
          </p:cNvPr>
          <p:cNvSpPr>
            <a:spLocks noGrp="1"/>
          </p:cNvSpPr>
          <p:nvPr>
            <p:ph idx="1"/>
          </p:nvPr>
        </p:nvSpPr>
        <p:spPr>
          <a:xfrm>
            <a:off x="643467" y="864108"/>
            <a:ext cx="10905066" cy="3785689"/>
          </a:xfrm>
        </p:spPr>
        <p:txBody>
          <a:bodyPr>
            <a:normAutofit/>
          </a:bodyPr>
          <a:lstStyle/>
          <a:p>
            <a:pPr marL="0" indent="0">
              <a:buNone/>
            </a:pPr>
            <a:r>
              <a:rPr lang="en-US" u="sng" dirty="0"/>
              <a:t>Asynchronous Development of Communication Skills</a:t>
            </a:r>
          </a:p>
          <a:p>
            <a:r>
              <a:rPr lang="en-US" dirty="0"/>
              <a:t>Receptive-Expressive Gap-most all children with Ds can understand language more easily than they can express it.  </a:t>
            </a:r>
          </a:p>
          <a:p>
            <a:pPr lvl="1"/>
            <a:r>
              <a:rPr lang="en-US" dirty="0"/>
              <a:t>This can lead to incorrect assumptions!</a:t>
            </a:r>
          </a:p>
          <a:p>
            <a:pPr lvl="1"/>
            <a:r>
              <a:rPr lang="en-US" dirty="0"/>
              <a:t>We must work to provide alternative supports to children while their expressive speech/language skills are developing!  Finding a way to help them communicate is of utmost importance</a:t>
            </a:r>
          </a:p>
          <a:p>
            <a:r>
              <a:rPr lang="en-US" dirty="0"/>
              <a:t>Vocabulary is often a relative strength</a:t>
            </a:r>
          </a:p>
          <a:p>
            <a:r>
              <a:rPr lang="en-US" dirty="0"/>
              <a:t>Learning rules of grammar is difficult and often a relative weakness-often hear short, agrammatical sentence (“go swim pool”  rather than “let’s go swimming at the pool”)</a:t>
            </a:r>
          </a:p>
          <a:p>
            <a:r>
              <a:rPr lang="en-US" dirty="0"/>
              <a:t>Pragmatics or the social use of language is often a relative strength-verbal and non-verbal</a:t>
            </a:r>
          </a:p>
        </p:txBody>
      </p:sp>
    </p:spTree>
    <p:extLst>
      <p:ext uri="{BB962C8B-B14F-4D97-AF65-F5344CB8AC3E}">
        <p14:creationId xmlns:p14="http://schemas.microsoft.com/office/powerpoint/2010/main" val="4008331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4D94FBD-B7C0-3241-B900-0D7469A255AF}"/>
              </a:ext>
            </a:extLst>
          </p:cNvPr>
          <p:cNvSpPr>
            <a:spLocks noGrp="1"/>
          </p:cNvSpPr>
          <p:nvPr>
            <p:ph type="title"/>
          </p:nvPr>
        </p:nvSpPr>
        <p:spPr>
          <a:xfrm>
            <a:off x="494260" y="1683144"/>
            <a:ext cx="2774922" cy="3491712"/>
          </a:xfrm>
        </p:spPr>
        <p:txBody>
          <a:bodyPr>
            <a:normAutofit/>
          </a:bodyPr>
          <a:lstStyle/>
          <a:p>
            <a:r>
              <a:rPr lang="en-US" sz="3100" dirty="0"/>
              <a:t>Communication Disorders in Children with Down Syndrome </a:t>
            </a:r>
          </a:p>
        </p:txBody>
      </p:sp>
      <p:sp>
        <p:nvSpPr>
          <p:cNvPr id="3" name="Content Placeholder 2">
            <a:extLst>
              <a:ext uri="{FF2B5EF4-FFF2-40B4-BE49-F238E27FC236}">
                <a16:creationId xmlns:a16="http://schemas.microsoft.com/office/drawing/2014/main" id="{3EF5950C-4E23-454D-B3F7-ADB090A86AE2}"/>
              </a:ext>
            </a:extLst>
          </p:cNvPr>
          <p:cNvSpPr>
            <a:spLocks noGrp="1"/>
          </p:cNvSpPr>
          <p:nvPr>
            <p:ph idx="1"/>
          </p:nvPr>
        </p:nvSpPr>
        <p:spPr>
          <a:xfrm>
            <a:off x="4361606" y="542925"/>
            <a:ext cx="6627377" cy="5334001"/>
          </a:xfrm>
        </p:spPr>
        <p:txBody>
          <a:bodyPr>
            <a:normAutofit/>
          </a:bodyPr>
          <a:lstStyle/>
          <a:p>
            <a:pPr marL="0" indent="0">
              <a:buNone/>
            </a:pPr>
            <a:r>
              <a:rPr lang="en-US" sz="1800" dirty="0"/>
              <a:t>Once young children develop basic speech and language skills-development continues in a number of areas</a:t>
            </a:r>
          </a:p>
          <a:p>
            <a:pPr marL="0" indent="0">
              <a:buNone/>
            </a:pPr>
            <a:r>
              <a:rPr lang="en-US" sz="1800" u="sng" dirty="0"/>
              <a:t>Semantics or Meaning</a:t>
            </a:r>
          </a:p>
          <a:p>
            <a:r>
              <a:rPr lang="en-US" sz="1800" dirty="0"/>
              <a:t>Receptive vocabulary is larger than their expressive vocabulary</a:t>
            </a:r>
          </a:p>
          <a:p>
            <a:r>
              <a:rPr lang="en-US" sz="1800" dirty="0"/>
              <a:t>Vocabulary skills appear to be one of the strongest areas of language for children with Ds</a:t>
            </a:r>
          </a:p>
          <a:p>
            <a:r>
              <a:rPr lang="en-US" sz="1800" dirty="0"/>
              <a:t>Children begin to acquire receptive and expressive vocabulary at a young age and can continue through adulthood.  </a:t>
            </a:r>
          </a:p>
          <a:p>
            <a:r>
              <a:rPr lang="en-US" sz="1800" dirty="0"/>
              <a:t>New experiences, conversations, reading and travel all help</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405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4D94FBD-B7C0-3241-B900-0D7469A255AF}"/>
              </a:ext>
            </a:extLst>
          </p:cNvPr>
          <p:cNvSpPr>
            <a:spLocks noGrp="1"/>
          </p:cNvSpPr>
          <p:nvPr>
            <p:ph type="title"/>
          </p:nvPr>
        </p:nvSpPr>
        <p:spPr>
          <a:xfrm>
            <a:off x="494260" y="1683144"/>
            <a:ext cx="2774922" cy="3491712"/>
          </a:xfrm>
        </p:spPr>
        <p:txBody>
          <a:bodyPr>
            <a:normAutofit/>
          </a:bodyPr>
          <a:lstStyle/>
          <a:p>
            <a:r>
              <a:rPr lang="en-US" sz="3100" dirty="0"/>
              <a:t>Communication Disorders in Children with Down Syndrome </a:t>
            </a:r>
          </a:p>
        </p:txBody>
      </p:sp>
      <p:sp>
        <p:nvSpPr>
          <p:cNvPr id="3" name="Content Placeholder 2">
            <a:extLst>
              <a:ext uri="{FF2B5EF4-FFF2-40B4-BE49-F238E27FC236}">
                <a16:creationId xmlns:a16="http://schemas.microsoft.com/office/drawing/2014/main" id="{3EF5950C-4E23-454D-B3F7-ADB090A86AE2}"/>
              </a:ext>
            </a:extLst>
          </p:cNvPr>
          <p:cNvSpPr>
            <a:spLocks noGrp="1"/>
          </p:cNvSpPr>
          <p:nvPr>
            <p:ph idx="1"/>
          </p:nvPr>
        </p:nvSpPr>
        <p:spPr>
          <a:xfrm>
            <a:off x="4361606" y="762000"/>
            <a:ext cx="6627377" cy="5039125"/>
          </a:xfrm>
        </p:spPr>
        <p:txBody>
          <a:bodyPr>
            <a:normAutofit/>
          </a:bodyPr>
          <a:lstStyle/>
          <a:p>
            <a:pPr marL="0" indent="0">
              <a:buNone/>
            </a:pPr>
            <a:r>
              <a:rPr lang="en-US" sz="1800" u="sng" dirty="0"/>
              <a:t>Morphology and Syntax</a:t>
            </a:r>
          </a:p>
          <a:p>
            <a:r>
              <a:rPr lang="en-US" sz="1800" dirty="0"/>
              <a:t>Verb tense endings, plurals, possessives, prefixes, suffixes, grammar, sentence word order</a:t>
            </a:r>
          </a:p>
          <a:p>
            <a:r>
              <a:rPr lang="en-US" sz="1800" dirty="0"/>
              <a:t>Children with Ds have difficulties in these areas</a:t>
            </a:r>
          </a:p>
          <a:p>
            <a:r>
              <a:rPr lang="en-US" sz="1800" dirty="0"/>
              <a:t>Hearing can affect this as many word endings are said softly or unclearly</a:t>
            </a:r>
          </a:p>
          <a:p>
            <a:r>
              <a:rPr lang="en-US" sz="1800" dirty="0"/>
              <a:t>Concepts can be abstract and difficult to learn (“ed” means past tense)</a:t>
            </a:r>
          </a:p>
          <a:p>
            <a:r>
              <a:rPr lang="en-US" sz="1800" dirty="0"/>
              <a:t>Children with Ds may learn grammar rules in the same order as children without Ds, but at a slower rate</a:t>
            </a:r>
          </a:p>
          <a:p>
            <a:r>
              <a:rPr lang="en-US" sz="1800" dirty="0"/>
              <a:t>Sentence word order may be difficult-this requires sequential learning</a:t>
            </a:r>
          </a:p>
          <a:p>
            <a:r>
              <a:rPr lang="en-US" sz="1800" dirty="0"/>
              <a:t>Overall, semantics (vocabulary) is easier than morphology and syntax</a:t>
            </a:r>
          </a:p>
          <a:p>
            <a:endParaRPr lang="en-US" sz="1600"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1156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4D94FBD-B7C0-3241-B900-0D7469A255AF}"/>
              </a:ext>
            </a:extLst>
          </p:cNvPr>
          <p:cNvSpPr>
            <a:spLocks noGrp="1"/>
          </p:cNvSpPr>
          <p:nvPr>
            <p:ph type="title"/>
          </p:nvPr>
        </p:nvSpPr>
        <p:spPr>
          <a:xfrm>
            <a:off x="494260" y="1683144"/>
            <a:ext cx="2774922" cy="3491712"/>
          </a:xfrm>
        </p:spPr>
        <p:txBody>
          <a:bodyPr>
            <a:normAutofit/>
          </a:bodyPr>
          <a:lstStyle/>
          <a:p>
            <a:r>
              <a:rPr lang="en-US" sz="3100" dirty="0"/>
              <a:t>Communication Disorders in Children with Down Syndrome </a:t>
            </a:r>
          </a:p>
        </p:txBody>
      </p:sp>
      <p:sp>
        <p:nvSpPr>
          <p:cNvPr id="3" name="Content Placeholder 2">
            <a:extLst>
              <a:ext uri="{FF2B5EF4-FFF2-40B4-BE49-F238E27FC236}">
                <a16:creationId xmlns:a16="http://schemas.microsoft.com/office/drawing/2014/main" id="{3EF5950C-4E23-454D-B3F7-ADB090A86AE2}"/>
              </a:ext>
            </a:extLst>
          </p:cNvPr>
          <p:cNvSpPr>
            <a:spLocks noGrp="1"/>
          </p:cNvSpPr>
          <p:nvPr>
            <p:ph idx="1"/>
          </p:nvPr>
        </p:nvSpPr>
        <p:spPr>
          <a:xfrm>
            <a:off x="4208489" y="1193509"/>
            <a:ext cx="6627377" cy="5039125"/>
          </a:xfrm>
        </p:spPr>
        <p:txBody>
          <a:bodyPr>
            <a:normAutofit/>
          </a:bodyPr>
          <a:lstStyle/>
          <a:p>
            <a:pPr marL="0" indent="0">
              <a:buNone/>
            </a:pPr>
            <a:r>
              <a:rPr lang="en-US" sz="1800" u="sng" dirty="0"/>
              <a:t>Pragmatics (Social Aspects of Communication)</a:t>
            </a:r>
          </a:p>
          <a:p>
            <a:r>
              <a:rPr lang="en-US" sz="1800" dirty="0"/>
              <a:t>Little research done in this area as it relates to children with Ds</a:t>
            </a:r>
          </a:p>
          <a:p>
            <a:r>
              <a:rPr lang="en-US" sz="1800" dirty="0"/>
              <a:t>Overall, children with Ds interact very well socially</a:t>
            </a:r>
          </a:p>
          <a:p>
            <a:r>
              <a:rPr lang="en-US" sz="1800" dirty="0"/>
              <a:t>Can communicate with others even before they can use speech with facial expressions, gestures, sign language, pointing</a:t>
            </a:r>
          </a:p>
          <a:p>
            <a:r>
              <a:rPr lang="en-US" sz="1800" dirty="0"/>
              <a:t>Nonverbal social interaction skills are usually a strength</a:t>
            </a:r>
          </a:p>
          <a:p>
            <a:r>
              <a:rPr lang="en-US" sz="1800" dirty="0"/>
              <a:t>Children learn these skills through observation, but children with Ds will often need these skills directly taught, especially higher-level skills </a:t>
            </a:r>
          </a:p>
          <a:p>
            <a:r>
              <a:rPr lang="en-US" sz="1800" dirty="0"/>
              <a:t>Children with Ds typically WANT to communicate with others, but we may need to teach them HOW to use their skills in certain situations</a:t>
            </a:r>
          </a:p>
          <a:p>
            <a:pPr marL="0" indent="0">
              <a:buNone/>
            </a:pPr>
            <a:endParaRPr lang="en-US" sz="1800" dirty="0"/>
          </a:p>
          <a:p>
            <a:endParaRPr lang="en-US" sz="1600" dirty="0"/>
          </a:p>
          <a:p>
            <a:endParaRPr lang="en-US" sz="1600"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1820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4D94FBD-B7C0-3241-B900-0D7469A255AF}"/>
              </a:ext>
            </a:extLst>
          </p:cNvPr>
          <p:cNvSpPr>
            <a:spLocks noGrp="1"/>
          </p:cNvSpPr>
          <p:nvPr>
            <p:ph type="title"/>
          </p:nvPr>
        </p:nvSpPr>
        <p:spPr>
          <a:xfrm>
            <a:off x="494260" y="1683144"/>
            <a:ext cx="2774922" cy="3491712"/>
          </a:xfrm>
        </p:spPr>
        <p:txBody>
          <a:bodyPr>
            <a:normAutofit/>
          </a:bodyPr>
          <a:lstStyle/>
          <a:p>
            <a:r>
              <a:rPr lang="en-US" sz="3100" dirty="0"/>
              <a:t>Communication Disorders in Children with Down Syndrome </a:t>
            </a:r>
          </a:p>
        </p:txBody>
      </p:sp>
      <p:sp>
        <p:nvSpPr>
          <p:cNvPr id="3" name="Content Placeholder 2">
            <a:extLst>
              <a:ext uri="{FF2B5EF4-FFF2-40B4-BE49-F238E27FC236}">
                <a16:creationId xmlns:a16="http://schemas.microsoft.com/office/drawing/2014/main" id="{3EF5950C-4E23-454D-B3F7-ADB090A86AE2}"/>
              </a:ext>
            </a:extLst>
          </p:cNvPr>
          <p:cNvSpPr>
            <a:spLocks noGrp="1"/>
          </p:cNvSpPr>
          <p:nvPr>
            <p:ph idx="1"/>
          </p:nvPr>
        </p:nvSpPr>
        <p:spPr>
          <a:xfrm>
            <a:off x="4208489" y="1056875"/>
            <a:ext cx="6627377" cy="5175759"/>
          </a:xfrm>
        </p:spPr>
        <p:txBody>
          <a:bodyPr>
            <a:normAutofit/>
          </a:bodyPr>
          <a:lstStyle/>
          <a:p>
            <a:pPr marL="0" indent="0">
              <a:buNone/>
            </a:pPr>
            <a:r>
              <a:rPr lang="en-US" sz="1800" u="sng" dirty="0"/>
              <a:t>Speech Intelligibility</a:t>
            </a:r>
          </a:p>
          <a:p>
            <a:r>
              <a:rPr lang="en-US" sz="1800" dirty="0"/>
              <a:t>Safe to say that all children with Ds have some degree of speech intelligibility issues-varies greatly</a:t>
            </a:r>
          </a:p>
          <a:p>
            <a:r>
              <a:rPr lang="en-US" sz="1800" dirty="0"/>
              <a:t>Many contributing factors and many causes and many ways to treat</a:t>
            </a:r>
          </a:p>
          <a:p>
            <a:r>
              <a:rPr lang="en-US" sz="1800" dirty="0"/>
              <a:t>Need to consider:</a:t>
            </a:r>
          </a:p>
          <a:p>
            <a:pPr lvl="1"/>
            <a:r>
              <a:rPr lang="en-US" sz="1600" dirty="0"/>
              <a:t>Anatomical differences</a:t>
            </a:r>
          </a:p>
          <a:p>
            <a:pPr lvl="1"/>
            <a:r>
              <a:rPr lang="en-US" sz="1600" dirty="0"/>
              <a:t>Physiological differences (low tone, hearing issues etc.)</a:t>
            </a:r>
          </a:p>
          <a:p>
            <a:pPr lvl="1"/>
            <a:r>
              <a:rPr lang="en-US" sz="1600" dirty="0"/>
              <a:t>Tongue thrust</a:t>
            </a:r>
          </a:p>
          <a:p>
            <a:pPr lvl="1"/>
            <a:r>
              <a:rPr lang="en-US" sz="1600" dirty="0"/>
              <a:t>Hearing loss </a:t>
            </a:r>
          </a:p>
          <a:p>
            <a:pPr lvl="1"/>
            <a:r>
              <a:rPr lang="en-US" sz="1600" dirty="0"/>
              <a:t>Neurological functioning</a:t>
            </a:r>
          </a:p>
          <a:p>
            <a:r>
              <a:rPr lang="en-US" sz="1600" dirty="0"/>
              <a:t>Appropriate treatment depends on cause of intelligibility issues </a:t>
            </a:r>
            <a:r>
              <a:rPr lang="en-US" sz="1800" u="sng" dirty="0"/>
              <a:t> </a:t>
            </a:r>
          </a:p>
          <a:p>
            <a:pPr marL="0" indent="0">
              <a:buNone/>
            </a:pPr>
            <a:endParaRPr lang="en-US" sz="1800" dirty="0"/>
          </a:p>
          <a:p>
            <a:endParaRPr lang="en-US" sz="1600" dirty="0"/>
          </a:p>
          <a:p>
            <a:endParaRPr lang="en-US" sz="1600"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158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4FBD-B7C0-3241-B900-0D7469A255AF}"/>
              </a:ext>
            </a:extLst>
          </p:cNvPr>
          <p:cNvSpPr>
            <a:spLocks noGrp="1"/>
          </p:cNvSpPr>
          <p:nvPr>
            <p:ph type="title"/>
          </p:nvPr>
        </p:nvSpPr>
        <p:spPr>
          <a:xfrm>
            <a:off x="252919" y="1123837"/>
            <a:ext cx="2947482" cy="4601183"/>
          </a:xfrm>
        </p:spPr>
        <p:txBody>
          <a:bodyPr>
            <a:normAutofit/>
          </a:bodyPr>
          <a:lstStyle/>
          <a:p>
            <a:pPr algn="ctr"/>
            <a:r>
              <a:rPr lang="en-US" sz="3300" dirty="0"/>
              <a:t>Intelligibility of Speech </a:t>
            </a:r>
          </a:p>
        </p:txBody>
      </p:sp>
      <p:graphicFrame>
        <p:nvGraphicFramePr>
          <p:cNvPr id="14" name="Content Placeholder 2">
            <a:extLst>
              <a:ext uri="{FF2B5EF4-FFF2-40B4-BE49-F238E27FC236}">
                <a16:creationId xmlns:a16="http://schemas.microsoft.com/office/drawing/2014/main" id="{8A4B8C46-5326-4AF4-B725-CA10E137D5C4}"/>
              </a:ext>
            </a:extLst>
          </p:cNvPr>
          <p:cNvGraphicFramePr>
            <a:graphicFrameLocks noGrp="1"/>
          </p:cNvGraphicFramePr>
          <p:nvPr>
            <p:ph idx="1"/>
            <p:extLst>
              <p:ext uri="{D42A27DB-BD31-4B8C-83A1-F6EECF244321}">
                <p14:modId xmlns:p14="http://schemas.microsoft.com/office/powerpoint/2010/main" val="2176335361"/>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1958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7AD4738-6130-415F-BA58-176DA3000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9">
            <a:extLst>
              <a:ext uri="{FF2B5EF4-FFF2-40B4-BE49-F238E27FC236}">
                <a16:creationId xmlns:a16="http://schemas.microsoft.com/office/drawing/2014/main" id="{567643AF-5083-45CE-BA04-BFB1A37D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464638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75E26CA-88E1-D948-8A46-7BDD936D6DBC}"/>
              </a:ext>
            </a:extLst>
          </p:cNvPr>
          <p:cNvSpPr>
            <a:spLocks noGrp="1"/>
          </p:cNvSpPr>
          <p:nvPr>
            <p:ph type="title"/>
          </p:nvPr>
        </p:nvSpPr>
        <p:spPr>
          <a:xfrm>
            <a:off x="220888" y="1983258"/>
            <a:ext cx="4204606" cy="2042837"/>
          </a:xfrm>
        </p:spPr>
        <p:txBody>
          <a:bodyPr anchor="b">
            <a:normAutofit/>
          </a:bodyPr>
          <a:lstStyle/>
          <a:p>
            <a:pPr algn="ctr"/>
            <a:r>
              <a:rPr lang="en-US" sz="4000" dirty="0"/>
              <a:t>Intelligibility of Speech </a:t>
            </a:r>
          </a:p>
        </p:txBody>
      </p:sp>
      <p:sp>
        <p:nvSpPr>
          <p:cNvPr id="3" name="Content Placeholder 2">
            <a:extLst>
              <a:ext uri="{FF2B5EF4-FFF2-40B4-BE49-F238E27FC236}">
                <a16:creationId xmlns:a16="http://schemas.microsoft.com/office/drawing/2014/main" id="{BBAB22EE-6ADD-0C4F-8299-579A812CEFB9}"/>
              </a:ext>
            </a:extLst>
          </p:cNvPr>
          <p:cNvSpPr>
            <a:spLocks noGrp="1"/>
          </p:cNvSpPr>
          <p:nvPr>
            <p:ph idx="1"/>
          </p:nvPr>
        </p:nvSpPr>
        <p:spPr>
          <a:xfrm>
            <a:off x="4957443" y="1432755"/>
            <a:ext cx="6194685" cy="4805201"/>
          </a:xfrm>
        </p:spPr>
        <p:txBody>
          <a:bodyPr anchor="t">
            <a:normAutofit/>
          </a:bodyPr>
          <a:lstStyle/>
          <a:p>
            <a:pPr marL="0" indent="0">
              <a:buNone/>
            </a:pPr>
            <a:r>
              <a:rPr lang="en-US" sz="2400" u="sng" dirty="0"/>
              <a:t>Other Factors That Can Affect Intelligibility:</a:t>
            </a:r>
          </a:p>
          <a:p>
            <a:r>
              <a:rPr lang="en-US" sz="2400" dirty="0"/>
              <a:t>Rate</a:t>
            </a:r>
          </a:p>
          <a:p>
            <a:r>
              <a:rPr lang="en-US" sz="2400" dirty="0"/>
              <a:t>Volume</a:t>
            </a:r>
          </a:p>
          <a:p>
            <a:r>
              <a:rPr lang="en-US" sz="2400" dirty="0"/>
              <a:t>Voice quality (hoarse, hypernasal, hyponasal)</a:t>
            </a:r>
          </a:p>
          <a:p>
            <a:r>
              <a:rPr lang="en-US" sz="2400" dirty="0"/>
              <a:t>Loudness </a:t>
            </a:r>
          </a:p>
          <a:p>
            <a:r>
              <a:rPr lang="en-US" sz="2400" dirty="0"/>
              <a:t>Pitch</a:t>
            </a:r>
          </a:p>
          <a:p>
            <a:r>
              <a:rPr lang="en-US" sz="2400" dirty="0"/>
              <a:t>Fluency</a:t>
            </a:r>
          </a:p>
          <a:p>
            <a:r>
              <a:rPr lang="en-US" sz="2400" dirty="0"/>
              <a:t>Prosody/Intonation</a:t>
            </a:r>
          </a:p>
        </p:txBody>
      </p:sp>
      <p:sp>
        <p:nvSpPr>
          <p:cNvPr id="20" name="Rectangle 11">
            <a:extLst>
              <a:ext uri="{FF2B5EF4-FFF2-40B4-BE49-F238E27FC236}">
                <a16:creationId xmlns:a16="http://schemas.microsoft.com/office/drawing/2014/main" id="{CC7E0005-C596-4A5C-BAFA-6C5CFA03A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9306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4D94FBD-B7C0-3241-B900-0D7469A255AF}"/>
              </a:ext>
            </a:extLst>
          </p:cNvPr>
          <p:cNvSpPr>
            <a:spLocks noGrp="1"/>
          </p:cNvSpPr>
          <p:nvPr>
            <p:ph type="title"/>
          </p:nvPr>
        </p:nvSpPr>
        <p:spPr>
          <a:xfrm>
            <a:off x="494260" y="1683144"/>
            <a:ext cx="2774922" cy="3491712"/>
          </a:xfrm>
        </p:spPr>
        <p:txBody>
          <a:bodyPr>
            <a:normAutofit/>
          </a:bodyPr>
          <a:lstStyle/>
          <a:p>
            <a:r>
              <a:rPr lang="en-US" sz="3100" dirty="0"/>
              <a:t>Communication Disorders in Children with Down Syndrome </a:t>
            </a:r>
          </a:p>
        </p:txBody>
      </p:sp>
      <p:sp>
        <p:nvSpPr>
          <p:cNvPr id="3" name="Content Placeholder 2">
            <a:extLst>
              <a:ext uri="{FF2B5EF4-FFF2-40B4-BE49-F238E27FC236}">
                <a16:creationId xmlns:a16="http://schemas.microsoft.com/office/drawing/2014/main" id="{3EF5950C-4E23-454D-B3F7-ADB090A86AE2}"/>
              </a:ext>
            </a:extLst>
          </p:cNvPr>
          <p:cNvSpPr>
            <a:spLocks noGrp="1"/>
          </p:cNvSpPr>
          <p:nvPr>
            <p:ph idx="1"/>
          </p:nvPr>
        </p:nvSpPr>
        <p:spPr>
          <a:xfrm>
            <a:off x="4208489" y="898633"/>
            <a:ext cx="6627377" cy="5334001"/>
          </a:xfrm>
        </p:spPr>
        <p:txBody>
          <a:bodyPr>
            <a:normAutofit/>
          </a:bodyPr>
          <a:lstStyle/>
          <a:p>
            <a:pPr marL="0" indent="0">
              <a:buNone/>
            </a:pPr>
            <a:r>
              <a:rPr lang="en-US" sz="1800" u="sng" dirty="0"/>
              <a:t>Dual Diagnosis</a:t>
            </a:r>
          </a:p>
          <a:p>
            <a:r>
              <a:rPr lang="en-US" sz="1800" dirty="0"/>
              <a:t>Most children with Ds are delayed in speech and language skills, but they usually find other ways to communicate wants and needs and seek out attention from others</a:t>
            </a:r>
          </a:p>
          <a:p>
            <a:r>
              <a:rPr lang="en-US" sz="1800" dirty="0"/>
              <a:t>If a child with Ds has speech and language delays and does not find alternate ways to interact or communicate with others, may need to pursue further evaluation </a:t>
            </a:r>
          </a:p>
          <a:p>
            <a:r>
              <a:rPr lang="en-US" sz="1800" dirty="0"/>
              <a:t>A change in development-withdrawing or loss of skills also warrants further evaluation </a:t>
            </a:r>
          </a:p>
          <a:p>
            <a:r>
              <a:rPr lang="en-US" sz="1800" dirty="0"/>
              <a:t>Hearing loss, seizure disorders, reactive attachment disorder, autism spectrum disorders need to be ruled out</a:t>
            </a:r>
          </a:p>
          <a:p>
            <a:r>
              <a:rPr lang="en-US" sz="1800" dirty="0"/>
              <a:t>Significant delays in speech and language does not mean a child has autism!</a:t>
            </a:r>
          </a:p>
          <a:p>
            <a:pPr lvl="1"/>
            <a:r>
              <a:rPr lang="en-US" sz="1600" dirty="0"/>
              <a:t>Look for maintained eye contact, taking turns, seeking engagement and social interactions with others in his environment</a:t>
            </a:r>
          </a:p>
          <a:p>
            <a:endParaRPr lang="en-US" sz="1600" dirty="0"/>
          </a:p>
          <a:p>
            <a:endParaRPr lang="en-US" sz="1600"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378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D25A-594D-414E-8829-AA579E7D2E57}"/>
              </a:ext>
            </a:extLst>
          </p:cNvPr>
          <p:cNvSpPr>
            <a:spLocks noGrp="1"/>
          </p:cNvSpPr>
          <p:nvPr>
            <p:ph type="title"/>
          </p:nvPr>
        </p:nvSpPr>
        <p:spPr>
          <a:xfrm>
            <a:off x="252919" y="1123837"/>
            <a:ext cx="2947482" cy="4601183"/>
          </a:xfrm>
        </p:spPr>
        <p:txBody>
          <a:bodyPr>
            <a:normAutofit/>
          </a:bodyPr>
          <a:lstStyle/>
          <a:p>
            <a:r>
              <a:rPr lang="en-US" dirty="0"/>
              <a:t>Terminology….</a:t>
            </a:r>
          </a:p>
        </p:txBody>
      </p:sp>
      <p:graphicFrame>
        <p:nvGraphicFramePr>
          <p:cNvPr id="5" name="Content Placeholder 2">
            <a:extLst>
              <a:ext uri="{FF2B5EF4-FFF2-40B4-BE49-F238E27FC236}">
                <a16:creationId xmlns:a16="http://schemas.microsoft.com/office/drawing/2014/main" id="{988AEF2E-C77A-4B9E-B09D-AFE600DAC9E2}"/>
              </a:ext>
            </a:extLst>
          </p:cNvPr>
          <p:cNvGraphicFramePr>
            <a:graphicFrameLocks noGrp="1"/>
          </p:cNvGraphicFramePr>
          <p:nvPr>
            <p:ph idx="1"/>
            <p:extLst>
              <p:ext uri="{D42A27DB-BD31-4B8C-83A1-F6EECF244321}">
                <p14:modId xmlns:p14="http://schemas.microsoft.com/office/powerpoint/2010/main" val="2236216771"/>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3005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7807C63-5DE1-0B44-B7C8-7E7776AF2D02}"/>
              </a:ext>
            </a:extLst>
          </p:cNvPr>
          <p:cNvSpPr>
            <a:spLocks noGrp="1"/>
          </p:cNvSpPr>
          <p:nvPr>
            <p:ph idx="1"/>
          </p:nvPr>
        </p:nvSpPr>
        <p:spPr>
          <a:xfrm>
            <a:off x="4361606" y="1683143"/>
            <a:ext cx="6627377" cy="3491713"/>
          </a:xfrm>
        </p:spPr>
        <p:txBody>
          <a:bodyPr>
            <a:normAutofit/>
          </a:bodyPr>
          <a:lstStyle/>
          <a:p>
            <a:pPr marL="0" indent="0" algn="ctr">
              <a:buNone/>
            </a:pPr>
            <a:r>
              <a:rPr lang="en-US" sz="5400" dirty="0"/>
              <a:t>Not being able to speak is NOT the same as not having anything to say</a:t>
            </a:r>
          </a:p>
        </p:txBody>
      </p:sp>
      <p:sp>
        <p:nvSpPr>
          <p:cNvPr id="21" name="Freeform: Shape 2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837475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6A6060-AB03-8541-960E-187935C71054}"/>
              </a:ext>
            </a:extLst>
          </p:cNvPr>
          <p:cNvSpPr>
            <a:spLocks noGrp="1"/>
          </p:cNvSpPr>
          <p:nvPr>
            <p:ph type="title"/>
          </p:nvPr>
        </p:nvSpPr>
        <p:spPr>
          <a:xfrm>
            <a:off x="4026346" y="2286000"/>
            <a:ext cx="5803453" cy="3810000"/>
          </a:xfrm>
        </p:spPr>
        <p:txBody>
          <a:bodyPr vert="horz" lIns="91440" tIns="45720" rIns="91440" bIns="45720" rtlCol="0" anchor="t">
            <a:normAutofit/>
          </a:bodyPr>
          <a:lstStyle/>
          <a:p>
            <a:r>
              <a:rPr lang="en-US" sz="6600" spc="-100" dirty="0">
                <a:solidFill>
                  <a:schemeClr val="accent1"/>
                </a:solidFill>
              </a:rPr>
              <a:t>What can we do to support communication?</a:t>
            </a:r>
          </a:p>
        </p:txBody>
      </p:sp>
      <p:sp>
        <p:nvSpPr>
          <p:cNvPr id="14" name="Rectangle 13">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724447" cy="13953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0323" y="767825"/>
            <a:ext cx="643467" cy="1395357"/>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5999"/>
            <a:ext cx="3731816" cy="38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0323" y="2285999"/>
            <a:ext cx="645258" cy="3809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3720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CF24-8195-A849-A5C9-642C9FF17A0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7572994-AFF4-9047-80FA-2067F9253C2E}"/>
              </a:ext>
            </a:extLst>
          </p:cNvPr>
          <p:cNvSpPr>
            <a:spLocks noGrp="1"/>
          </p:cNvSpPr>
          <p:nvPr>
            <p:ph idx="1"/>
          </p:nvPr>
        </p:nvSpPr>
        <p:spPr>
          <a:xfrm>
            <a:off x="3869268" y="864107"/>
            <a:ext cx="7315200" cy="5240857"/>
          </a:xfrm>
        </p:spPr>
        <p:txBody>
          <a:bodyPr>
            <a:normAutofit fontScale="92500"/>
          </a:bodyPr>
          <a:lstStyle/>
          <a:p>
            <a:pPr marL="0" indent="0">
              <a:buNone/>
            </a:pPr>
            <a:r>
              <a:rPr lang="en-US" sz="2400" b="1" dirty="0"/>
              <a:t>Alternative and Augmentative Communication (AAC)</a:t>
            </a:r>
          </a:p>
          <a:p>
            <a:pPr>
              <a:buFont typeface="Arial" panose="020B0604020202020204" pitchFamily="34" charset="0"/>
              <a:buChar char="•"/>
            </a:pPr>
            <a:r>
              <a:rPr lang="en-US" sz="2400" dirty="0"/>
              <a:t>Any means of communication other than verbal speech BUT we use and encourage whatever verbal speech the child has!</a:t>
            </a:r>
          </a:p>
          <a:p>
            <a:pPr>
              <a:buFont typeface="Arial" panose="020B0604020202020204" pitchFamily="34" charset="0"/>
              <a:buChar char="•"/>
            </a:pPr>
            <a:r>
              <a:rPr lang="en-US" sz="2400" dirty="0"/>
              <a:t>Sign language, gestures, pictures, picture books, switches/buttons that record a voice message, iPad with speaking applications, dedicated communication devices</a:t>
            </a:r>
          </a:p>
          <a:p>
            <a:pPr>
              <a:buFont typeface="Arial" panose="020B0604020202020204" pitchFamily="34" charset="0"/>
              <a:buChar char="•"/>
            </a:pPr>
            <a:r>
              <a:rPr lang="en-US" sz="2400" dirty="0"/>
              <a:t>Multi-modal-we use any and all forms of communication.  </a:t>
            </a:r>
          </a:p>
          <a:p>
            <a:pPr lvl="1">
              <a:buFont typeface="Arial" panose="020B0604020202020204" pitchFamily="34" charset="0"/>
              <a:buChar char="•"/>
            </a:pPr>
            <a:r>
              <a:rPr lang="en-US" sz="2200" dirty="0"/>
              <a:t>Total Communication-use of gestures/signs combined with speech</a:t>
            </a:r>
          </a:p>
          <a:p>
            <a:pPr>
              <a:buFont typeface="Arial" panose="020B0604020202020204" pitchFamily="34" charset="0"/>
              <a:buChar char="•"/>
            </a:pPr>
            <a:r>
              <a:rPr lang="en-US" sz="2400" dirty="0"/>
              <a:t>Temporary or permanent, use and need will change over time</a:t>
            </a:r>
          </a:p>
          <a:p>
            <a:pPr>
              <a:buFont typeface="Arial" panose="020B0604020202020204" pitchFamily="34" charset="0"/>
              <a:buChar char="•"/>
            </a:pPr>
            <a:r>
              <a:rPr lang="en-US" sz="2400" dirty="0"/>
              <a:t>End goal is always verbal speech-this will vary depending on individual child</a:t>
            </a:r>
          </a:p>
        </p:txBody>
      </p:sp>
    </p:spTree>
    <p:extLst>
      <p:ext uri="{BB962C8B-B14F-4D97-AF65-F5344CB8AC3E}">
        <p14:creationId xmlns:p14="http://schemas.microsoft.com/office/powerpoint/2010/main" val="2230085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udents.depaul.edu/~hguendli/AAC/big_boardmak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1" y="277721"/>
            <a:ext cx="3048000" cy="22860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encrypted-tbn3.gstatic.com/images?q=tbn:ANd9GcROgAMhXZ8wKJj_xaa8Q6fgblsMUIc8WMJW2qsFOwrfL5Pigj526w"/>
          <p:cNvPicPr>
            <a:picLocks noChangeAspect="1" noChangeArrowheads="1"/>
          </p:cNvPicPr>
          <p:nvPr/>
        </p:nvPicPr>
        <p:blipFill rotWithShape="1">
          <a:blip r:embed="rId4">
            <a:extLst>
              <a:ext uri="{28A0092B-C50C-407E-A947-70E740481C1C}">
                <a14:useLocalDpi xmlns:a14="http://schemas.microsoft.com/office/drawing/2010/main" val="0"/>
              </a:ext>
            </a:extLst>
          </a:blip>
          <a:srcRect l="-256" t="4985" r="3667" b="4822"/>
          <a:stretch/>
        </p:blipFill>
        <p:spPr bwMode="auto">
          <a:xfrm>
            <a:off x="2383333" y="4294279"/>
            <a:ext cx="2250816" cy="210175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6" descr="data:image/jpeg;base64,/9j/4AAQSkZJRgABAQAAAQABAAD/2wCEAAkGBxQTEhUUEhQVFRQXGBoYFxcYFxUXFxcYGhUXFxwcGBQYHSggHBwlHBcWITIhJikrLi4vFx8zODMsNygtLiwBCgoKDg0OGxAQGy0mHCQsLCwsLCwsLCwsLC0sLCwsLCwsLCwsLCwsLCwsLCwsLCwsLCwsLCwsLCwsLCwsLCwsLP/AABEIAPUAzQMBIgACEQEDEQH/xAAcAAACAgMBAQAAAAAAAAAAAAAGBwAFAgMEAQj/xABREAACAQIDAwgFBQwIBQMFAAABAgMAEQQSIQUGMQcTIkFRYXGRgaGxwdEUIzJSkiRCU1RicoKTssLS4RUWM0Nzg6LwF0SUo7NVY8MlNGWE8f/EABkBAAMBAQEAAAAAAAAAAAAAAAABAgMEBf/EADARAAICAQIFAwIFBAMAAAAAAAABAhEDEjEEEyEyUUFh8BTRgaGxweEzcZHxBSIj/9oADAMBAAIRAxEAPwB41KlSgCVKlYySBQWYgAC5J0AA6yaAMqlLLenfxyxTDkxx/WA+cfvF/oDs0v4UET7RdzdizfnO7H21agc8uISdI+gWkA4kD0itbYyMcZEH6S/Gvnozfkj1/GvOd/JXyp6CPqn4/P8Ag+gztGEcZY/tr8axO1oPw0X6xPjXz/n7h5VA3cPIUaBfUvwP07aw/wCMQ/rE+NYnb2F/GYP1sfxpCE9w8q8zUaEL6qXgfR3iwn4zD+sT41id5cJ+Mw/rF+NIQuOu1YmZe0U9CD6qXgfo3lwn4zD+sX417/WLCfjMP6xPjSA5wdoqXo0IPqpeD6BG8GF/GYP1ifGshtzDH/mIP1qfGvn29SjQg+ql4PoZdrQHhNEf8xPjWa4+I8JI/tr8a+dgPCsc1LQvI/qpePzPo8YlDwdfMVmHHaPOvm4uK852jl+4fVPx+f8AB9KVK+dMLtWaI5o5ZEI+qxFMXczlBMjLDi7ZjososAT2OOA8R/Ok4NFw4mMnT6DGqVKlQdJKlSpQBKCuUjaeVFiHCxkcdoDBUU9xc3Pcho1pT8peIviJR9UQp6pXP7a1UdzLM6iBEzE3ZiO0kmw8zXMuJDf2atJ3qLL9trCtsgzaCMNbXM9so87+quaSYMbF3mb6kQIUeLDq8SK0bOOMTaZsn9q0Sdihize71CsRir/RWR/BSB5tatdmj1ywYcdrHO/qsPXWHOhv7zES/wCGuRfMD30rK0L58/c7Ii54pkH5TA+pR763J32t3X9t6rRhtbjDseu8koPqJNWEg6Og4Lcjs4e800RJJbfP1NM+MC1XT45j3VabB3cnx03NwDhYvI18kanrJ6z2KNT3AEhubv8AJfgsPrKpxMnW0tiv6MX0fO576TlRrjw6uoi8PHJKbRpJKexFZ/Uoq0g3Tx7fRwc/pQr+3avpOCFUUKiqqjgFAAHgBWyo1HQsKPnAblbR68JKPsH2NXJi9m4mD+1ilj/PRlHmRY19NV46gixAIPEHUH0UahPAmfMkWL+sPSK6vZTh3h5PMLOC0SiCXtQdAn8qPh6RY0rsRsd8O80Eq2ZFzi2o0YC6nrUhqtSs5cmFxOGBAWAZsi9bWJtp2DjWqurBPlcMGKkBrMFzEdBuq3A8O7j1Vy1ZiYmppxOg7ahq83a2Uk0yBypUIzZWOmYMijNfS1mv5UmxxVsH450Y2VgT2VtQ2PhTO3q2HB8mc50bKha4y3RwCQUtra+lvjS42iAJNPqqT3MUBYfavQnZU4aR6bn45pcMuf6cZMbeKaey1XdCHJvIWjxJJv8AdL+pEovrF7nowdxRKlSpSKJST38mzYqY9szL9iOJPbmp2Ug945c8ub6zSv8AaxEnuAq4HPxPaULgOx0ec3+jfLEvidAfTfwrCSU/QaS3ZFh11H6VtPIVuxQzWDF3HARxjKL/AJTdniRWovk6BZYr/wB1CuaQ+Jtx9B8aoxT6GAhydIRRQ/lytnf2n215z+b+9ml/wkyr5299ZGPL0ubjj/LnbO/oXWx7risTIW/vJpP8NMi+f86RXz5uY/Jb6/J3PfJL7sxqzDdG3C65SONuBtfrsQKrVwYJ6UR8XkLHyua71v8AkgX1tpVIym7+fyOTkvSFcAgiKl7lprfS5wm3SHgFA7gKIdo7WggF5pY4+wMwBPgOJ9FfPscpU3Vip7VJB8xWEkhJJOpPEnUnxJ1paDRcS1GqHPieUPArwd5PzI39rACuX/ibhPqT/YT+Ok+TXlGhE/UT9h1YflEwLcXdPzo39qg1f7O2vBOLwypJbiFYEjxXiK+f8RAFGl+qxJBEgIvmUDUAHTWtCOVIZSQRwINiPAjhRoRS4ia3SPpCedUUs7BVUXLMQAB3k0lt8d4FxOIkeMdEosSk6EorFyxHVdj5AVQT46WSwllkkA4B3dwD3Bia6NlbL+USFWYrGoBcj6RvewB6uB17qFGhTzOfRGiBwuuYg5XGgBtdCBx6iTY6Cw665SKM23RwzLZFaNupw7k37wxINCuLwzJ9LiGZGtwzIbG3cdD6apMxcWkcjVnhsWyEMpIYcCKwIrr2TsWTEuyR3VVALsFLNrewUeg69XlQxRTb6GWN27LKMrvdeNgAoJHC9uPhVfmubniau9sbpSYdRIS7R5grZ1yspYgAg8CLkC3fVGUIax4g2PnSTHKLW46OSs3w0x7cTL7EFGdBvJQPuEntmlP+q3uoyrJ7no4+1EqVKlIs1YuXIjt9VS3kCa+fNoG5QHW0aeZQMfWxp4b4TZMDiSOPNOB4spUe2khtUfPSDqDFdOxej7BVwOXiXsjQ63BBPV9FDb/V/wDz01pEBXoqVjXryC7nxdvbrRlu3syGPCHFzRCUtIIoImNkLE5czk6cb8dOie3Tv3i3ZV252SKPAwxRK0zJaRWZmIAjjS3Za+hNxpVWjJRlVr5+wvFgjU3C3P1m6TeZrYXJon2tuPiI5MsCtPHa4cLl1uQVKseIt1aajwofkwEgl5kowlzBcn32Y2sLekVSozkpLc5qld+L2LiI1zSROq3YXIHFPpW7bWPlRzHu1gsGuHTGJJPiMQwUKpOVT0QbBWW4BYa6k8QOwbQRxti3ryi7ffdYQYhhhwebEPPMC1+bGcodWNyL2sNTqeyhGhOxSg4umSpUqUySVKlSgCCrfYW1BE5z6KwAv2EX493SPlVPesWNJjToYMu8UEakh1dupUIYny4eJoIx+KLnvuzN2ZnNzbuGg9FcVzWSilQ3Ns9vV1sHb/ydyWBAOUhkGqsq5bkdYItfw76pK8NAotrYK95d7vlK5BfLmVmJGUHKcwVVOvEC5NChclsx4k3PnWBrJR7R7aEqKlJy3HXyUD/6bGe15T/3XHuowoS5KltsvD9/OnznkotrJ7now7USpUqUigd39f7kK/XkhTzmQn1A0lsZJmdm7WJ8yTTf5RJbR4cf++G9EcUj+0Ck84rSOxx8R3FxsbeyfDxGFObaMnMBImbKT1rqOvXW+tdbb94kl86wyK+S6PHmQFLEEDNxuAdb68LVp/o7DYaON8Zzkksih1hjIUIjfRLtYnMRrYcOusf6Q2ba/wAkxFu3nj8KfQha9rC7diaTEYc551E2JnzEFiLRRFSwWNWUi5UjQjR71dYbDQDm53SMSIZZi2SJGVUBQg82zX6TDix79RS6WfZzC4wmLsex7+6oW2d+LY0eBX3ipo1Uml/v7B9vDhYpISp5lp4giNzv9nE2JZQ8hHAtqWHZbTjXZEcVC6tiZ8McNGtzMUKSsctrEFiq95HHhbXRaFtnfgNoD9X7xWDvs0WzJtIDq/sPVcU6Frd3Xz/Bc7V31RkmyRQyM8oRRLEWzQKC95G0zXkNwv3vrINI9yTYC5JsBYC5vYDqHdV60uywQCNoqTwBGHF/C41rMx7M/wDyI/QgqlSMpKUtwdqUQiLZn19ofq4anybZv4THfqo6NRPLYO16Bc2GpOgHaaIfkmzfw+LHjAvuqfJtnDUYvErxFzAesWPA9hI9NFhy2cEmwJx96GNyLBhxUtfjbhlv4EVh/Qk9zZMwFjcFSCD9EjW9j1VbtiMH/wCp4oG9/wCykOtrX+lxtWCNhRa21cSLXt9zT6X1PBu+lbK0L40U8myZlHSjI0B4jW7BQAAdTmYC3fXn9Eyn6K57cSuoFmZSCfFWFxobaE1cMuEIt/S0tr5rHCz2BuDcWOmoB9FZqcMNV2uw6v8A7SYadlgeHdRYtC+NFI+x5wbGNr2vpY28bdfA27CDwNa12bJzgjyEOQSFOhsAWPqU0SNPATcbYUa3CjCzgDhoATwsALVq5mAtmTasIa1gfk8y2Ay2GY3NhkXr6j2m5YaF8a+4MYnCuls6Mt+GYEX8L1pvpVtvHg54mUTMkisuaKVMrJIhJN1cAG12Oh4XHVaqeTgfCmS1THzyaJbZmF/Mv5ux99E1D3J8R/R2FAINolvrwNrkHsOtENZM9KOyJUqVKQwC5UJbHDjsE7f9sIP/ACUryt9B16UwuVCX7oRfq4dj6XmQfuGgfZaZp4l+tIg83A99ax2OHN1mGGMwyy7XkRgCq5EAPYI0HtFFG8G7WHeNIwijW5VbAvZTxsQbDjoeoUN7EfNtbEudAJH17kOW/wDpNVuP2i7yvLnIYk2N7WHYDfhbSpcHNUi5Z1iVtXbGRsnYsCxIAiPZQM1gSfE9Z767P6Jh/BJ9lfhQtybyE88L3UZNL3APS+Hqq92ltHERyWjg5yMcSCcxtFM5AHD6SxrftfgalqnRtinrgpUdZ2PB+CT7K/Cq7bWx4BDKREgYKSpCgEMNVI9NqjbZnBucO2W3Cz3BvENSFJt02Oik9A6aGt+1pycNmZShbmrqbXXNIgINtLi9vRSNOlC23a2RHitoTGQXVXYKOrKCdBR9tXZOCw8LyvAnNxKWYBBcgDqoG5MldpJ2jIDnnCpYErm6swHEXrfvfvdLJDPg8RgJS5DqWjLMisCGiZWC9IA5SeHDhxFORlCtNlxukNn4+N3iw+Tm2swYA8QSLEH1d1EH9UcJ+BTypZ7gbyDAxc2MHM0shOdtVBbURqFIsBqATfS5OvCm9sx5WS86qjn7wG+Ud7cCevTTW2trmUWqZVnc7B/gV9dcO2d0MIsErCIArGzAi+hVSR6wKLartvn7nl71y/aIX30xuKoT2z9hricbLH96khRR1ABm91MePcrCKLc2TbidfjQfya9PFO/a7H1X99Gc2+2DjcoZL2ZFZwLxo0mYqHfq4G/G3XVSfUjElptnv9ScL9T1n41g242F+qftN8a78TLOcrYYo0ZSMrcCxvIlze4NuaLHyrFMdi764YAXX+8XgSA3AnhqR2jsNSaUvBXNuFhfqt9pvjXDtbcfDLBKyhgVRiNSdQLjQ0RQYnFGKEtEiylgJVJuFXW7KQdeANvyrX0vVZj9qTmEh8MyBhZjnBCgg3vp1HKvfe40picY1sLTbAts/DL1fKMTk7lDKCB3ZtaFsR9E+FEu3z9x4AdoxL/bxGnqFDWLPRPhWqPPl3f4/Qfu4MOXCr6PUiUSVTbopbDL6fh7quaxPRjsSpUqUDFJyky3xkn5McS+fOP76FMBiDHKkgFyjq4HaVYNb1Vfb7S5sZiT/wC4q/ZhQe80OoOlWq2OCfcw3wsBGIkxODlgeObMxSSQI6F7lgysRYgk9txb0+43ZksjZhHApPHLiksT226qHtzd11xsjFzZQTRyeTPC9p+ynwqdma8vXHquhp2JJicLn5vDRNnte+Lj6r/E1a/1gxv4lGfDFw0E7V2ZsWBskuMVWuRYKHsRxBKKQKtMBye4PERrLBOJI2+i6hGB6jr2g6W6qVopQnFUtvnsEY3gx3/p4Phi4KrNt4/aUy5EwGRdb/PxMSbWBBBFrXv4gdlch5KoeqS/6C1T7y7gw4aLnGOYdLQdHgjMNR3gD00dAfMr+V9jp3TwO0cG7t8iZ1bgOciuOHXfXhVwNq7SHO2wMoLyBgeeRsqgICqg3AvlY6Di5oF3I3NbF9IvlS1zoToT4jWjU8mEfVOw/RPuem6FFSrp+32PIdq7UVAvyae4ULe8TG4QqDqD12Jve+vCuifbWN+ey4LFDPHlTpKebc84S4PHi44HQKB2UBbXjhhxjYOFsViZUAz8ymiki9jmmHAWueFzbjWzYcUeIxfyIyYrD4gqWVZlKhrC5ClJmubBj2dE61NxL05Kv5+gbf1k2hpfB4jgA1o0PWMxXTQ2va9wNL3qv2lvDtKRSnyKbKQLnmmvmAU30H1wT4G1dB5OpurGOPBpf46rdu7pT4aPnDjJSBm4SSg6Ru/WxH3lPoS9dHBuvJi8IzXwWKIIIUrh5CQSOJUgBreNbMJgYEwEmDbAbSbnTneUwHOZBqrAcABb6Pj2muDdTZmMxhBXFTKuvGWXQDruGFFGI3Jxaa/0jKBew+exIJPYAGNzTdCipV0OzYG9fyfDxQtgse3NIqBhhitwosOjmNjYDrqw/r2n4nj/APpz/FQyd2saOGPxB/zcZW2LdnaB0XHyk8bfKJgR4q2opdC7yIIP6/w9eGxo/wD1z8aqN4N8GxERgwuFxJkewu8RW2t9OPWBqbACtJ3X2qP+cm/Xt8Krts7K2jDC7y4ucpY3HOtr0SeoA9XbQqFJzoot8SqNBh1YN8ngWNyNRzmZmcA9diQPEGhrFi4t2kD1itp6h3CsJBdkHay/tCtPQ5LuR9HbvrbDp6f2jVjXBsJbYeL80Hz199d9YnorYlSpUoGIveCTNPiG7cRKfQHyD1LVVD1nsrpxUma7fWZ2+1I7e+uUtZHPdWx573GFySx9Ant+Aoi5R55U2bi3gvzgiJBF7hbjMRbX6ObXqqn5LI7Q+ftNG+NmRI3eQqsaqWctbKFAJYtfqtesnuduPpFHytyfbuPjcVEJlJw4Jkcm4V8raqGA4ljr12vX0Nuu8cJeIRx4dSM+VcqpcEISLAaEZOqhvd3ZEERZ8Hm5iZzLGGvZVa3RRbXVb3IB1F66dpYB/lEM3OvGvNtmQMSHVtBcfejgdNTbWsNf/b2R3rFcEvVjDtQPyqT5cNbtRz5PEP3qut0cfzkTLmz822UNe91KqwN+viw9FC/LBJ80o68tvtOD/wDHW8etHDmWmLRYclsNsMT+aPVf30ZGhvk9jthfE+xRXbvHtrmFOUAkWJvbS5sALkAn00pNLqyscHKkgM2fsN4MZjpQVvLisxva5jKqwH0eou/Ajvr1NjNJj8DO1s8cjm4OvNmGS40UffZLXvpm1N63TYppTnklAY/RW5U5RrplH53orLZmPaFlKEPmFrlkfTjob3169eoaVyqS12ei8bWKvYYQoR5TZbYT0v8A+GRP36Jtn4jnI1cjKT1UG8rEtsMB2q5/1xD312LqeZkVRZo5IYrQMfD30a7WXSPue4+w/wDOhfkrjthL9tvZ/OjGeFXFm4ekEHtBGoNAodIo5Y48rOZJdDwF8gUW4Xvqe+tezcplfK2bKiffFrZmcniTxyr5V5FEyzOAxcFFbp2ve7A2IGg0HnWjaQKguIXzDgyugN+oA5s2psLW17KCy6NCfKRLbBt3kjzjce+imHNlXNq1hmI4E21t6aDOVSS2Ft2t71H71CIn2sTzVimskY/LX9oVm/XWOG/tovzx7a0ex58dz6S2WtoYh+Qv7IrqrThB0E/NHsFbqxPTJWnGy5Y3b6qsfIE1uqq3smyYLFN2QSeeQ0CbpWI06In5i/sg1olPzbf7411Y0WJHZp5aVwY17R+X7QrY8/1G/wAmifc4PaB7KKsY4EbllLAKbr0bsLG4sxA1HaaTewN+5MNHzcfNuo62je/mHHsqzblSl644fsyD9+opnWssaosNj4TZcUkhj+UwZrKYs8ixoXw4xGaNUJBORhwLFTYACst01WIsmLxUU8cYcKxjlBuHIPOu4y5hYjLr6hVR/wASQeOHwx/RbjbL7NPCtT7/AELccHhr5g9xdSWWRJASQtz040bXiVF+FDTe41nitmxvYfDKi5UUKOwAAUseV6XpqvdH7ZifaKyHKy34CP8AWN/BQ3vXt75YQ5AWxv3cAAPAW8yfChJ2RPLFxpMa25KWwcffc1s2uIo3WbEOqRqwsTwLhSRc20A1PiB6QDY/KUIYUiMCtlFriW1/Rk0roxPKXFIMsmEDDjbngeIK/U7GI9NJws0jnitmHRfBuFGaDpHojMikm5GguDe4It3GssNh8KSrIY2PFSHDdfEakceuls+9+BYMDgfpXv8APXGriQ6EW+mA1rWvftNYYPenAxrGBhpSY5eezNKrM8maR7uxGvTlZ9La2pafYOfHyN2KMKLKLDs8aXXLDJ80o7rfacH/AOOukcqcP4CX7UfxoP353mXGgZEKAFdCQdFzHq0uS58hVJEZMkXF9RicnKWwa0VWpVbscoUGGgWKSKUsOtchHrYVc/8AFPCHQxT2OhBWMi326VMpZI1uF+NVgyugzWVxbS/SKEHw6PV5Hq0pZpkYCQqA184kAU6WID6ZtLaajMaWLbf2fkESvjEjEXN5FWIJra7FA2XNoTe3Fm7dLXZO+mEilMjT4qS4cWdSbBmQgAc5l0yn73r0trcpj5kPIzL0Acrb2hQdpP7UfwNdv/EzA9so/wAs+40Jb/byRYxEMObKjqCWFrkhybLx0sONNLqTOcXFpMBcRMB412bsbKmxGJjKLcKwJPUB3mtOwNnHE4hU7T5Cn3sbZccEapGAALAkcSdOPnRJ+hlixX1LxRYWr2pUqDrJQ/v81sBOPrBU+3IqfvUQULcpD2wYH1poR5SB/wB2mtyZ9rFBj3u7HvPtrmxAuAO8eyt0/wBI1iFu6DtYe0VqcC3HVuzsLDphoxzMZJUMSUUkk68SK08/s1my83AbnKH5j5ste1hNkyE3041Y47CO2CeKPRzCUXW2pjsNerxoLklBTmxLmuChwV5OcYnQK0ZHzdrjQdAc2NbMaxbPb4bho5I2/wAvT3fT7e7C3H7HwMUbyywQJGilnYooAUC5Og7qBNk72bJmnSKTBPhhKbQSSxlEl1sCCDpcnw76PNrbPL4Lmpen0IxJ15gpQv43Cmh3bOCXERCKQ57uigBTfnA4KkZdVta57uOgNTKVNKjnWJOwhbdLB/gFHhm+NKnfLAxjG8zGMqZ7WHl7b08aS20l53aqjtxDD0c83urRHPkSpf3DzCbjYJFA5rN3lmufI1MXungUUu0IAAudW9WvGiSqPeiNm5lQLrzl28FFx/vvqZOlZtGCboD9obBBIbD4OMx21V3YSHXiLGw06jVlsbdrA4hWvDlkXR0zHTsPgaukxJCm6ajqGp9V64NkN93nKNGj6XUeF9f9NZQm2zbJhgo7Gw8nuCP3hHp/lS93/wBix4aURQ3AJHHvVSeHiPOnbSc5S5c2Py/lj/xRD3Gt0ceWKrYvt2eTbDywLJKz3bXTLb1irGbkuwYBJkkAAJJ6PAanqor3bW2GiH5NdG1jaCX8xv2TSKUI+BcDcTZxNhiJb9hU/wANdEHJdhZASk7mxseiNDa/vFC2CgYIQ0Ut7HhFmUEsTe9jrY0x+TfD5MJbKU6R6JFiD9Lh1XDA+munNgUFalZljak6caKNuSOH8M3l/OhTfHd5cFliRywYh9eo2cfDzp5mlDyqSXxSDsU/sqf3qwjuVlhFRsp+TOH56QWJcJ0R18QdL9xpobCw8yzHnL2IHgWuuvHjYdlJ3d/a3yTErLYleDeFPLZG0Y8QEkicOh6weGh0PYaUl1DC00XNSpUqTclBPKnNaGBe2a/2YpD7bUbUuuVeXpYdf8VvJVX9+nHczy9rFxKda3bNTNiYV7SPaK0MNa7t2EzbQwy/lL7T8K1exxw7h5Y/Ec1GWAGlhrw1YL6r1zbGxhdQJD85lDdQuDrw7ibW7LdtWJW411Bqh2nstxndLFR01jUWbMF4Ib2voSOGp41i7s9GKT6M59tbReQSIhsoutvr2NjmPZoRYdXjYV8WMYyI6AgLwzXuTazaHqsSOrr7qwwePwzKp58gtlIzRvc85YoT2ZlZGsbGzi4B0okwmx1Q5iSx8gNb02k3Z0KWOKLSN72I66TWwxzu1Yj2sX8kMlOGaTKjN2KT5C9KPcBb7S/MjYeBChfZfzqkcOTeI2RXLtKK6X611/3/AL6q6aAdrb3BMVNhnZ84xEESIFFm54IQQb/RGdcxPAuo++F4krTN4upIvYQwa5A14G59lWOy8DkZ5GWzvYdRNl0Go7ezwoWl27hwubnUCng17L9Ave5+9yqzZuBCkgkCr/YUzO2ZJRJAFK3BDfOK5VhfjcWN6yxR6m2edpUXdJXe85tpnudvUxX3U7EWkbtY5tpt3u585SfYa3RxZfQd2yFtDGPyB7K5t42+bC6gkngSLWU2JIBNsxXgDxvbSu3BD5tfAeyqDakuGnb5yUBVfIpbnUXnEZ4mCurKGszFCNQDYcSKSNCqKkkgw4ZVYEsyuxbNrb5togG7yW86stg4kwnKVJQlFFrgIS+QZUNgRdhcjUXXQjUccuAwEqFTiICrdH6ZF7nLa/O9Z09VbhhcOCUjxEIYNGSBIAxYMQvSLGzFozw1JjseuqbGGBpK8p8v3Yw7B7UQe6nJhpQ6KwZWuPpKQVJtrYjiL0j+USS+Nk7tPJiPdRHcxz9gNFqM+RhmGLkAJyEEleq4HG3pFBRo95GI/uiQ9zfufzpz2MMPcOOpUqVmdpKV/KtJ90RDshY/akQfu00KUPKdJfHEfVhjHm8jVUdzLN2gh11zjEsmIuiuWAXLk4g61uU1d7gpmx3D/dv5VbOXGrdGz+su0x14keiP3rWtt8doj+8nHisB/cp4JwFDeN3xgEhjijmxTqbMIEzhfFiQPKs3NLc7cfC5MjqFuhXNvZiyQWJJFrEwYUkZeH931dXZXUvKBjxxdj4wx+5aY+B3rwzyCKWOTDyNoqzxhM35rXI6+2iHmlHBQPQKFNPYMnDZMbqTaE2d/sW4KyEMjCxHNhbg6WLAcDw0tVDgttvh5+eRhzpuTcXBve9wLU5t8YkGEmYqt8oF7C+rqvH00u+SrZqTYqVpFDBBcAi4vcDUHxqr6GEoPUlZBykYv6sJ/wAp/c9cU2+DMSz4fDFmkSUnJMCXj5vKbiTq5mLTgcguDTkxGCgClnjiCgEksiWAAuSSRoLUDbU3igJIgwkJX68kYF/CMAG3iQe6rhCU3UUTkksauUwIXb0eQp8lhykMts+J0VomhyqTKcqCN2UKLBcxsAaucDyivEGCQRAM7OelJ9JzmY6k9fVVpg9uQXHP4OBl6zGuUjwRic32h6aMMJsDATIskcMbIwuCMw9V9CDoQdQRRkxyx9yDFkWXsmA45VJfwEQPbmc29HX50DYnal8Tz9tQRpfssNT2m2tO3Hbo4IRu3MqLKx0J6gT20m93tlJiMbzb/QFtPTUWqHKM7SbC6HlbZQB8mU2/90/w1oflFgZizbOhLEhicy3LDgSeb1I4+ijk7m4G1vk6eb/GtD7h7PP/AC49DyfxUWvBenJ5Axt+8IzKzbPXo3sBIMp6efVcoBs3SF+B1416u++B6N8C3ROYWlPHM7X46kmRye2+tFh5O9n/AIE/bf3mqXezdbZ+Cw5naCRwGRcqyWPTYLoW0670WgrJ5NsHKrh1VVXDSqqgAAMhsALAcewUAbyYznp3ktbP0rdmYl/fRfu5u3gMYXVYZomQA3Z1YEEkdQ46UD7UUCVgOAyqPAIBRBp9UZ5NWnqcZplcikeszd3tb+VLVuFNTkVj+bmP5vtc++iYsHcM2pUqVB2EpK8oUt8fP3CJf+3f96nUaRW+cl8bif8AEt9mNBVQ3MOI7SlAok5MEzYtj2e8mhoGi/kkj+dkPh7KuWxjh7g435xLiCOGIlXxMqQZhxVWvmPkLemrbAYGHCwhECxxILkmw4DVmbt6yTVZvvgneBJYhmkw8iTqv1snEeRvbuqqwbNtZs7HJgUbSIMM8zix+cynoqOodfHvHO3Uvc9yGNTwLrUU3q/v6dPXpt+PuTFI+1myrePAoT84VHOTuLjoZh0UHb1+oWu4+OeTDZZTmkhkeB2+sYzYHyI8qsNsbThwcOd7KqiyILAsQNFRf9gVwblYB4sNeUWlmkeZx2Fze3jYChKpe/qE56uHfSo2tP5319ff8DTyhS2wMneyDycN+7QpyLL08S35o8z/ACog5UJbYMDtkHqjkPwql5E16GJbvQft1r6Hlv8AqfgX3KLiyI44gbCRizd6pY2+0yn9Gl5hcRziK44OAw8CLj1Wpj8oWCLQpKovzRJbujYDMfQQhPcDS7jiCoFSwCiy9gAFh6BpXq8FXL6fieR/yCfM6+1GMCEDU3PWfgOod1GXJ3jCJZISeiy84B2MpVW8wyfZ76EYSbC/G2vDj6KMeTnBlnknt0QOaQ/WOYNJbtAKoL9oYdVVxbXKdmfAp85V72FW8suXCYhuyJ/2DSi5OI741z+V8TTT33a2Bn/Nt5sB76WvJWLzufyj+zXkeh7Uu9BY26Ul26UYYztLz4zrO6l5HRHYfUzKo1Oi6ZeFbE2TtHP0sSoQiIEqTmOVo87AOhCswEo006Q0HGubB7tY2JG5qeNZckaZs0jLMys+eaZWHRkKvfKL6ooLWtbui2btDnTmxI5oyixAjzCEc5YANGemQYwb6aEi1I2KqKLbGcoZFJEK3kyx83zgXChsoMYJcn5WQb5dVuFtXdvYMYNnKEXn57oJRzUb5lv0yYdVJ4aC/dWgptKCMkdNYoGbLcStJKoDgL0ecuxDJbXQgjXQaeUKFn2fCMRPHDKZYyxIfIXsxMYKAnhcAka5deNJgZ8nzSqcRz0AisqkN8nEDN9O4JCgMBYdWl++lVjHu7Hv9mlMfcSNo8NjG+UJKnN3VUd2yELITdHAKX6PVralrOek35x9tVi2OXNsjU/CnByOR2wzntK/s399J6XhTu5KY7YT9L2KtOYsG4a1KlSoOs8NIHeGTNicQe2eX1Pb3U/jXzxtO/PTA8RNKD4841XA5+I2Rzjr8KP+RyNcs7H6VwLd3+7UvgayHo8hVNWYQnpdn0ZloJ3t2Nh45EkWPEI8rWd8K2QrqAGdbEWLOoJAvrc6AkKxMY6/RYjwJHsrYu1pxwmmHhI49hqXjT3OrHxssbuFobO62w8I9sSvPTODYPiGzsCLHQfRvqO8G4NiCAVPSAXeDFDhicR+ul/irYN6saOGJm+2T7aFCth5ONeR3Nth9ytS2giHazN5AD9+tnI9GBhHa3GS3ko+NLLaO2Z5/wC2ld+5jp5Vt2RvJicMpSCYopNyLI2v6SmnpMeatdj9x0pSN2Vc5VWIXXpEKSF0BOvDQHjwNKzHYRT01gxOHLB2yLFzsYyIGICkowJvYKpK6G2gvVMOUDHj+/v/AJcX8NZryjY4f3qnxjT3Cqg5wdxYTnimqkrLXZWCgdwszzt040KxxqgLSIGVXZZHYcQLgrx4kXNNXCwJGqoihUUAKqiwAHAACkuOUbGdfMnW+sQ42tfQ8baXrcvKdjeyA/5bfx0TlOfcwxyxQVRVDD5RZLYCXvKD/uKfdQFyRi8jfnH2Cqzbm/eJxUfNSCIKdTlVhfQjrY8L38ard2N4ZMEzNGqPfqbNp5Go0ugeSOqx/WqUqByq4jrw8PoLj3moeVaf8Xi+09GlmvOh5DvaW92BgZkmxUKOlsyFhnF7EdAa8CDwqp30lwOLwaPJKZIhKrRNA6sTKA1gNcp6Ja4PAdhtQxiOU0yKUmwUUiMLMpckEdhBQgiuLbe/KYmHmWwaooIZDHLlKMLgFRzduBItbgTScXRUc2K1qfQJNiYeBMDi3gaQl0ysrhAymzAfR0N858qVpN9aI8NveI8M8CQWMhu8jSZmJGo0CKABb29t6HFp44uKpmHEyxuX/n2mEw0p88nEdsIvezH3e6kO7C636yPbX0DuIlsHEe0E/wCo0T3Dh0ENSpUqDqJSl5Td13ilbFwqXifWVQLmNgLZ9PvTbU9Rv26NqpTToicFJUz5qjnU8DXucdtO3ae4GAmYs0ARjxMZMd/ELpfvtVVNyU4M/RfEL4Op/aU1etHO8EhS3rwmmZiOSCI/QxUq+Ko3stVPieSPEA/N4lWHVmUr7zRqRPIkBVYNRTNyYbQXg0TfpH4VwT7kbQTjGD4EU9SFyZFHXlWjbq44f3P+pfjWlt3caOMB+0vxotC5UvBwGoBXWdhYz8AfMfGsP6Gxg/5d/L+dFoOXLwaCKxre2zMX14eT7JNYHZ+JHHDzfq3+FFoXLl4NRqVkcJOOMEv2H+Fa2SUf3Mv2H+FFhol4Mq8rAc7+Am/Vv8KyyTdWHnP+VJ/DTtBy5eDIVK8+T4jqwuJP+RN/DUOGxX4pif8Ap5/4KVofKl4JWVqw+SYr8UxX/Tz/AMFWOA3U2jPbJhJlBNryLzIHeedsbeAPgaNSHypeDHdbBnEbRwka3IEyO2lxljbnGv3WW3pHbX0mqgaDQUG8nu4ibPDSSMJMS4szgdFFvfJHfW1wCWOrWGgsADOs27OuEdKolSpUpFkqVKlAEqVKlAEqVKlAEqVKlAGOQdgrwxL2DyqVKAMDhk+qPKvPkcf1F8qlSgCfI4/qL5V78kT6i+QqVKAPPkifUXyrz5FH9RfKpUoAyXCoOCr5VmIx2DyqVKAM6lSpQBKlSpQBKlSpQBKlSpQB/9k="/>
          <p:cNvSpPr>
            <a:spLocks noChangeAspect="1" noChangeArrowheads="1"/>
          </p:cNvSpPr>
          <p:nvPr/>
        </p:nvSpPr>
        <p:spPr bwMode="auto">
          <a:xfrm>
            <a:off x="578656" y="356245"/>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http://wvats.cedwvu.org/newsletters/spring2010/GoTalk9Plus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776294"/>
            <a:ext cx="2451147" cy="29270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12" descr="data:image/jpeg;base64,/9j/4AAQSkZJRgABAQAAAQABAAD/2wCEAAkGBxQQEBQUEBQQFBUWFBQUFBYUFBQUFBUVFRUWGBUXFxYYHCggGBolHBQVITIhJSkrLjAuGCAzODMuNygtLiwBCgoKDg0OGxAQGzMlICQuLC0sLC8rLywsLCwsNCwsLCwsLCwtLCwsLCwsLCwsLCwsLCwsLCwsLCwsLCwsLCwsLP/AABEIANQA7gMBIgACEQEDEQH/xAAcAAABBAMBAAAAAAAAAAAAAAAGAAQFCAIDBwH/xABTEAACAQIDAwUHDgwFAwQDAAABAgMAEQQSIQUTMQYHIkFRFDJSYXGT0hUWNVNyc4GRkrGys9HTFyMzNEJiZJShosHiVHSExOElQ/CjtMLxJIKD/8QAGAEBAQEBAQAAAAAAAAAAAAAAAAECAwT/xAArEQACAgEDAwMEAQUAAAAAAAAAAQIRIRIxUQNBoSJhkbHR4fBCBBNSwfH/2gAMAwEAAhEDEQA/ADrnC5fR7MTtfvQotmZrA5RfQABlJYg2zKACTpxrG88uPdiUEKDqFnc/CWa3xAU356sUX2llJNkjBA8crNIfpgfAKAaAPxzv7S8KDzf/ADWA52Mfmzf/AI2a1i25Ga3Ze97aCgOvaAOcTzq4+RcsgwrrobPCGFxwNibXryPnTxy6KMKo7BCAP4GgcV7QBrNzn41xZxhGH60Ct89bU519oqAFaAAAAAR2AA4AAHQUDUqAOxzs7R8OHzf/ADXv4Wdo+HD5v/mgSvaoDsc6+0fDh83/AM16OdbaPhw+b/uoFFZA0AdDnV2j4cPmv7qyHOntHw4PNf3UDA1mDQgcDnR2j4cPmv7q9/ChtDw4fNf3UEA1mKANhznbQ8OHzX91ZfhM2h4cPmv7qCgazFUBn+ErH+HD5r+6shzkY/w4fNf3UGg1mDQBgOcfH+HD5r+6shzi4/w4fNf3UIA1mDUAXfhEx/tkPmv7q9/CFj/bIfNf3UJA1mDVAWDnBx/tkXmh6VZDnAx/tkXmh6VCgNZg0AVjnAx/tkXmh6VZDnAx/tsXmR6VCgNZg0AabO5ysZG15BHIvWEzRP47XZkJ8RX4RXXeSnKFMdCJEN9L8LXFyDdT3rBgQVubEcSCCa4g0ec1m02hGKA/RaJh/wD2Vw//ALZKgOe87cufaZa1s0GGa3G2aFTa/wANBlGXOzGU2kVbiuHwynyiFAfmoNqFHWy8C2InjhjtnkdY1zGwzMbC56hrXQfwIbT/AGTzp9GhHkL7J4P/ADMP0xVwMSpZGCmxKkA9hI0oCsr8z+OCFzJgQoJBYz6XBsRfL2it6cye0mAKnCEEXBExsQf/ANaOcWrIWilUIUGUMT3t75hobEG9dO5PKww0ecZTY6WsbFiRp1adVcOl1nOTVHfqdJQV2V6/AjtP9k86fQpfgR2n+yedPo11flpsHujFZ9/tyPoKMuCfLDpfW1u+7fgqB9aX7Vyq84fsrucAH/AjtP8AZPOn0KbrzQY4ybsSYEuOK785uF7Wy8ba2qwfKbBzzYbd4Z2jYshMikCVQjB/xYYZWYlQLMQLE0JQbMmlaQqk4GbEhHUhZWdt4o6V8sZV2bpqTe3DWo77FVHMhzJ7T/ZPPH0K9/AptP8AZPPH0KsHhEjwOERZJAI4YkQySsBoihczses/1oQ21PNtiCZMPBIixYhFQzK0JmAUlpFz26HSFhbx+IG6RYRUpJN17nKJ+Z3aEalpGwSKOLNPlUeUlLVlLzP7QRc7tgVXTpNiLLrw1KWrpmB5OT4fAFJrK/dgkQL+N6LxJETZSCSOm1hr0fHWrD8oI50eCLKqYEO6zM4yStDeMqeGW+ZrWOnjFY1vujq+irel3Xf25OerzM7S6u5PPH0K1YXmmx8t922Ca3HLOTa/A95w0OvirvmFxUUOAWTMWiWENcDpMuXgqg8TwCjrsBQlzbbeSeeZAkot0Y2KgARrcgPYDpm5N+BtpXVKTyeZyinT3exzkcze0+zCeeb0KyHM7tPswnnm9CrDte2nHqvWrBlzGu+CCTKM4QkoG68pOtqWaK8vzU49WCM+BVm71TiLM3kBS5pwOZ/aX7L54+hXSMZ3spZWdt8+9UBCzAOdGz/ohMpHXlAt1UU7GxDbqFXOZjGpLXJButxqdW00ueNc49TU2blDSkcRHNDtH9l86fQrIc0W0f2Xzp9CrAUq6WYOADmj2j+y+dPoVkOaXaH7N50+hXfaVLBwQc020P2bzp9GshzT7Q/ZvOn0a7zTXaeNGHhklYErGjSEAXJCgkgfFSwcOn5rsdGjO3c9lUsbSEmwFz+jQWpruWD5Yvi0KPCkay4eZ1IdmPRiubgoLakDjqNRcWJ4VGdB5KEN4NF/NyLnGf6T/d0Gg0Z82vHGf6P/AHdAB/PKf+rS+9w/VrQRRtzx+y0vuIfq1oJqFJ3kJ7KYL/Mw/TFWofFY1QfxMTkk5crWyg3sGBOpFrmx6wPHVP8ACTFHVhxU5h8GtH2z+UWHMSmR5A/6WoI/i4sf/PHQHdRvRvB3Ah3nSa7qQxJ1JJ0HE6eK/XpuhxOLQAJhkVFACooVbAKugOewHHW3Va3bWbE8qXDtlva+lnJHwGtfrrk/W+UaiSRbbLdYZ2MYLrlcqCVvextwvWrZc0rpeaPdtci1wQQOBuP/ADSqleuuT9b5VL11yfrfKqkLT4nH4oM4TC5lBbKxlVcwABBt4zf/AIrVBi8UtwuFVdXb8oMuYkseHaSerifFrV711yfrfKpeuuT9b5VAWx2ZPLIp7oh3RBFhmDgjQ3uOu9bZHkEyAKDEVbO3WG/Rtrw+CqleuuT9b5VL11yfrfKoC2m05CkZdU3jL0lW1zfhcW1vYnhURLisSyjNg0YXzG7oekCrKQD16/Gp8V6xjlXJ4/lUTcheUkDzMMc6quXo526PA36wL3y/Be1AWRxKkRMI1BIRsqXygnLotxwHAVBcm9kiGQkYSPD9Fekj5rnW628QJH/3Ve25TwmST8ZKq5zuyOl0fJbXW/Ejq7SR6OUsHt2I+QO3hx7KqbI4q7LSyEgEgXNjYdp7K04GR2jVpEyOR0luDY+UVVfF8qQG/FO7Lbixym9zpbyW18dahysft/nqFLK7WgZ5b9xQzW0DtuySAAw74aC5I167nyyGzp5nY72MRqL21uW72x0On6WlVcHKx+3+eshysbt/npQLY0qqeOVjeF/PWQ5WN4X89WgWupVVQcqm7f56yHKlu3+elAtTWLKCCCLg6EHgRVWhyobt/nrIcqG7f56AsNi9gYaCGZ4YIo23MgzKoBsIyB/DTyVWqM6DyUUY/b0W5G7a8huGGbQXIAynMc1wTfShYGhDaDRpzZ8cZ/o/93QQDRvzYccZ/pP91QAfzx+y0nvcP1a0E0bc8fstL73D9WKCahSX5INbH4Y6aSodRcaG4uDxq2EfJuIgXL8B4Ho1U7kn+fYf31auTF3o8g+atptRwTuDm1dn4TCorzsyq0iRg9HvpDlQd71mwodG08OoMsySLBkkkDCxfIi57lcutwDcDvT1m96O9obMScqXzBkJKMDqpPXY3Unyg1B7J5KgLmkeQO+beLljtZnLOg6PRRuHRtcWqOcuSpId4XYMMiK43gzKrWOW4zAGx6PHWtOJ2RHHNEo1D5gwZUPApYg5dDqR8NElRW1PzjD+V/8A4Ucm00wlky9QYfBHxL9lRO01w8L5BGGbS9yiAXF8oOU3a2trcOuii9De3NjPJKXjWN7kPZspKNlyE2NtCo4g348a4ThS9KOkJZyb8BgsLNGrpls3AHJe97W0049lO/UKHwR8S/ZS2Js5IIUS0Vxc9EAKDfgo7F0HwVJ1pQRlyZBDZUe+KZVy5M3epe9wONuFOvUKHwR8S/ZWa/nR96H0qkKxCKd3yak2qAnlHeF8mFhhdlCM28Bsc5bQFR0LBScxB6gAalNhYWHFYdJcgViLOtlOSRdHW9tQCDY9YseutfKbZD4mVci5Mu6vKNWKmQh1sSApVSWB1PSNra3mdl7NTDqVTMb5bknjlUKugsBZVUaAcK0oZyRywavUOHwR8S/ZUfgdkxytLm0ySmNQoRdAqm56Op6RoiqM2L32J/zDfVx10gtLxx9jLdrJq9bsX638vo0K7exsMT7vCgzOCyuFCvkdf0H1UR9t2PCxAN66FQ1tLk6obPGpbNM0sygIpkBRsyllAY3sqi5PBb3Fac5djNIz2TsqKeCOXK650Vit0OUkai4WxsevrrbjdhxpE7KWuqMw7wi4BI0K61NRKFACgADQAcABpYAcLVo2n+Ql97f6JrUZu0RpEVs/Y0csSu17sCTYIANToBl4Vtn2HEis3TOUE2GW5sL2HRp3sP8AN4/c/wBTT+kpO2EsAPs+SEsRiCiDLmDBksOkoy9ZYnOtjYX7KIvW/F+t/L6NRkfJpZXkMiBFLxSBMqFA0UrlbAi40VGuLaufJRQD2VhSlWWaaV4BvbmyY4oHZbnosCCFIIKN+r/5aq1xnQeSrR8qPzZ/IfotVWozoPIK03ZDcDRxzXnXGf6T/dUCg0b82B/PP9J/uqyAU55PZaX3uH6sUEUb88nstL73D9WKCKhSZ5GR5toYVb2zTIt+oXNr/wAatNPtKV4mTdouZCmZZWuLrbMt4uI4iqtcivZHC+/x/Sq4ycB5BU1PYtKrOctsByuXe4m2UL+cta6lbG267ARa/Bj4q3eo73JLzkF3exxDfp8Vvu727fg4Woq5S4oLGIxIqyObqucJI6IQ0oQkg3CAnTqvw41C7CfEyYZcsjKHYOlskkohcCz2kOiZsxANyBbyU1SvZfD+5VGL/wC/gb7HwL4aZZAZXyx7vI+Idk8bW3ffE3J8fkqWnxbyyIzLGmQMQBIxLFio06Atw8epFEUYIABNzYXPC56zamO0fykPuj/Ss9STUe3n7lilf79gRbk+pW29xAbKqF1kYMwVwwzWXXUcfHTnDbLCSFy8zkpJGQzkhle+rdDVhfvvGe00a1BcqNsNhd2UMOomJVyQz7uF3AW3YVBJ7Aay4yX8vBpOLdJA43Jtd2USXER3W10e1jnzZgMlr6AdlgLg0+xuAMszyb2dM7AlVc5QAmQr3nC2o7CWPXW3k1j5BPu3YuJA7m+7ujqRfLk4LrwNzqup1otrMVKStS8CWlOmvIM7KAw6xqmUiOJYVW5zZUtYmy/0rParnEbvV0yPn6DsL6EWPR8dweoipNfzo+9D6VSFSEZZp9yyccYAL1ABFt9igcjICsrKVzHioy6Eage6NOn2Zm3QMk9o0CW3jdMAkm/R4HNYj9VeyvOU+JleZlXJkjIUq7MqXMYfOQO+1ZRY3tbTjepPkhiJCrxym5QRt3zOFzhroGbVgCtxfqa3ACicnLTq8FaSjqo3bPxZhijjsz5EVMzsxdsqgZmOXUm1zWjDYt4mkyrG4kfeflGBUlVXL3hv3vHx8KIqYbK/7vvz/wBK2nKMkruzHpaeBp6ry+0p51vu6GzsmQ/py8LflmsekW6X4vUNfpD9Kw4UfVzvHz4iUtIDGNAys7yDd9OxUBGGSyC2YWN9TfhWp9Rx48/ckYKX7+Ce2TO+GiEYTPYsczysWJYkkk7vU68acYraUjoy7uNcystzK1hcWv8Ak6fbCxDSQKXN2DOhOl23bsmY20uctzbS96d4v8m/uW+Y1rW6vHn7maV1+/QgMJtcwoIwsb5LrmEja2J6hGbHtFzrTLlDjpMTAY4wkbEght7IPjtHc8b+UCiPYn5vH5P6mstqbTiwyZ53VFuFBa9sxvYaeSuzlG9vJinyBLYMm/42bUudJn0zrbT8Xx7e2pvZm0zBEkSopCCwJke5/wDSqLhnlkaVGkkuI2aYM8iKhVS2rZ+gN4qjo5QVLcRwLNhMpw0WSXfAIF3mYOXIFiSw4m9YXUg/4+TTg13ITau1DNEylY16Lnv2JOWNjYAoLn4e2q1xnQeQVaflT+bP5D9FqqtEdB5BVbT2Mo3A0b82R0xnlwn+6oGBo35szpjPLhP91WSgzzyey0vuIfqxQRRvzyey0vuIfqxQRUKTXIr2Rwvv8f0hVxk4DyCqc8i3y7RwpIuBNGSO0A3Iq1keCxBA6SDQabyU2+Gppd2i2qokdpRRmMtKiuI7yAEA2Kgm4v11A8lcZhDJkg3m+MWZjIpzhI3KlC3AWdmOUadMkcacywyqyo8sIZ7hVaWQFrcbAnXiPjqJ2htSPCzpFJPh1lc5bB3zIDYjeEd4pzA3NKft8lUb2+gbVH7Q/KQ+6P8ASmgwWIPB4/OS00xiyxvGr5GaQ2Q7yTokMtyb+I9XZbrqS6c5qlXyE4p2E1DuK5T4Zd3vgczlwilM5uHaK2mgzWYa6WvenHcOI8NPly01xeyHZbSmCx6OryDvjwB43J7K1Uvb5Jgitlbf2fhczx7wCQB1IgfvGNkVdOFyRb9WjaKQMoYcCAR1aHUaGh9NkvbIvc9lULlu/RQ8BbqBy/wpz3DiPDT5ctNMvb5GOR0v50feh9Ko3Ecr4YzCGEl5SwAABy2E2Uk/rGBgLeK9hWn8b3RuRk3mQyF95JbICgC8L3ufJp46cNsqc8dwdCNWkOh74eQ9dc1GUbVeTTadZIvaO0MNi3Vo9/cmBGZY0ykTSbuIsso1AZm1GosePCstncpsLhc8VpQVaTMxXMztGwjPeiwJsoAFha1gLG27ajnCqGxE2FjBIC5nkGYjUADiSOOnDjW/DYOSZA8b4WRHFwyvIysDe5uNDxNM3tkrWN8EhhduxyzrEgc54d8rWsuUhCLg2IJDjS3be1btlf8Ad9+f+lMBs7EXveG/C+aW9N9mb2bebvImSR4n/GSHNIh6TC3UdNTrV0yk0629yWkmidxuLEWS4JzyLGLdRbgT4tKAcXtPBPKzOZoiAslhEshu8gByHKcrZ2U21F2uODEFpwOIPFo/ly1obZ79IFsPYd9dn0Fr9Ls07a04N718kTS2Y62XtGLenDRKw3aBgf0cuWM6k9LMd6Dr4761JYr8m/uW+aohcBMekGi16w8moNuv4B8QrHFYedI2ZmRgqsxG8lFwBcirpk8Y+SWiQ2J+bx+T+ppryg2tBCN3iM9pEfvVY2UDpG472wNasPsxmUFHdFNyFEsoAuT1A2HkFaNq4UQQvNNK+SNSzEyyE2HEC54nhbro5Rbv/Q0sjG2vgVbOm8azLdFSwYF4Yrknv1DCNuPFh20SbB2nBiIycLoiMU/JmMXGpyggaa0K8lsXhNpB3wk2ZlGWRGeQOqk3F0vwJ1uOsdosCNNjsL2kcXNzaWUXPadeNLX6hTM+VP5s/kP0WqqkZ0HkFWe2vs9khkZ2dgEksDJIwByMAbE2NVdQEqAvGwqpp7EaocA0cc2PDGeXCfNiqA32cyAMC/FePBrqSbeIWt8NHfNf3uM8uE+bFUIDfPJ7Ly+4i+rFBFG/PJ7LS+4i+rFBFQpLckvz7D++rVyYu9HkHzVTjkgpOPwwGpMqADtJNgKttFtuHKNZOA/7M3Z7mt03HBO5HcrthyYh8NNht2JoJc2ZycojIOcZbEE3ynh1caB+U/J3FYvEzYnDqJoJCthqjsImRCgVspAJjJDi4IsQe0227tiQhe43UaNn3kExvqoUDo9mc+UCoybbOOytkbDg9LIDDMR36Zf0eATPx1vWH0m+x26f9Q4VX73DDZiZYIgVyERoMty2Wyjo3OptwvUftz84wvvjf/GnC7bitqXv12imt9Go3amPSSWBkEhWNizndSaAlAOK6/B2GuvTi725OEnYSUM84ez2xOBeKOAzyMyCIBxHupCejPn4rkOumvVwJqV9W4e2TzU3o1AbR2zit6dw8W6Mi2DwzZhGFXMe91JYt8AFtaxolwW0aebrYk+DfFLjEMk7OjNjc+bulSDkWxOZMlrZbW1v10bUF4XbGM3ib14BHZd5kgnJuHObLdetQPJfxakfq3D2yeam9GmiXAtDNfZM/wCVb6yOp2hju9Rjt8RLuzC0ebdS9/mja1st+F9bW0NSnq9B2yeZn9Ck9wgD52tlzvNDNHHLLGI93aNSxRsxJuoBNmBXUDigv1URc2WzZcPgbTq6F5GkVH75VIUdIdRJDNb9bXW9bdt7ck6PcbKLK+YSwYixe6BOCXC2Lk27BTvZu3V3S78vvNb5YZrWzHLeyWzZct7aXvbSuC6SU3Puz1y/q5y6C6DWE7J2oLkrwxX+dxHzinXq9D2y+Zn9CozYGOWET7wSLvMRLKl4pNY3PROi6cOB18VeiOUzyMJq5Vy65K4rFY2eXCQMkQiiGJXfGP1UCsrboBD0MqBlzmxN8vDWuiercPbJ5qX0agMXtjE7xt28e7LrlvDLmVLsGv0dejlPbfxVNEuBaCjZygQxhY90AiAR6DdgKLJ0dNOGmmlY7V/IS+9SfRNR+zdsqIYxMzmQRoJDupNXCjOdEA434CvdobWjeGRV3hZkdQN1LqSpAHe1YxlewbRIbO/JJ5K17awHdOGmhLFd7G8eYakZlIv/ABrDBYtVjVWzAgWPRb7K1bUxzbpu5yN5dbZla1swz2uLZsua19L2vXFTjW5txd7HOBJjcFtruvE4Pc4RMMIJnw4R4ggsd70bMQHtoRdUB6ga6zDKrqrIQysAysCCCpFwQRxBFBhx20UW5OHexmYgJIcy5SY41GW98+l/BtxN6JsFjAIkEh6YVQ2VGC5ra5RbQXq648jS+DXyk/NpPcN9FqqZh3ICkcQBVrdv4lXw8gW5ORz3rDgjdZFVOhPRHkHzUg7bojVElLtBmW1kHaQDc/xox5ru9xnlwnzYqgAGj7mt73GeXCfNiq2ZB3nk9l5fcRfVigijfnl9l5fcQ/VigioUm+RBttHCEe3x/SFW8TZ8dh0ertP21ULkV7I4X3+P6Qq4ycB5BWGk5ZNJtLBF7YiSGCSRUUlEZhctluBxax70cT4gaHuSe0BPM0bPHMLSaqVzRyRFA6nd6W6Y0Oo7TfQt2kzbpxGY87KyxiTvWcqcqkdYNDnJ/YS4OZ5IZYBHISZEyoCUIARlZLBbPcWsQQbX0FR9NWVTdBH6nx+D/E/bUdtXCKGiUAgO4VgGYXFwbGxqbqL2x+Uw/vg+cVpRSaaJqb7mz1Fg8D+Z/tod5TY3D4RliWItI6kqfxrJH00QGXKbgdO9ri+UgUZVA8ptmxSxSjoJNJE6Kwcxs3QawcjvkFj31wNa6a58mKQObP2gm8SNoTOZJoY1kiJypvFkZzIQ1rKImINhe4BA4kx9RYPA/mf7aYbK2fhIXUQuCwZgqmUt0yt2st7FsgOvG1+qp+pGc0stlaTeEQeGwaDEvGAcgjVwuZiAxNidT2CpL1Pj8H+J+2mkP57J7yn0jUlJIFF2IA7SbCsyinJt+30Rq2kqAva+3ohM+HhXIyMoeVwxiylVNkbvTJ0joeGU3pzyf2mMRKkLQMfxUkjTC4hOSURqo6R6R1JHAZTa9Z7b2XhJTEM0aIXaaVVl3SsixOWfKDbMGeNi1r2vrUxs/CQYcHIwF1QdKTNZBfIBc6Lcta2mprH9tXZdboc+p8fg/wAT9tNNn4VX3mYE5ZGVbk6KLWHHx1K0w2V/3ffn/pWZRWpY5KpPS8m3uCPwf4n7aGtp7WRehFFlkDuv45jGuWO9zezE5srEWHBG4WovoW2rsJSpbDzFXLuzEyBgQ7klbsdApvYDhc1qUMYQjLlkrswQ4iJZFQgG4IJNwykqwNjY2IOo0NbsRgUCMQtiFJBueNvLWeysKsUSohzAXJa4JZixLsbaXLE8K3Yv8m/uW+ajgtOxFJ3uQ+ytlxSwo8ilma5Yl3uSSfHTTlMIMFEsnc7SAuqHK7jKGv0mNyANANbC5GtSex8SiYaHOyrmBC5iBmIzMQL8TlVj5Aayx3c+LjkhkZGS4EgD5bENoCQbg5kPxVvsRVqzsBfLjaaYVkjw0cRZo97vGkdlC9Kwyg65iAAb9dE+w8JBicOku5aPOCcrNICNSAdSLg2uD2Go7H8kMPitZyirEqpDu3N1hC2QSliQ5vmINhoba6kz2w8KmFgSES5woNmdlzEFz/AE2+C1RJ2dJOGhJbkdyi2dHFAzRqVNiLhn1DKwIIJsRY1VWA9EeQfNVs+VTg4RiCCO0G44NVSoT0R5B81bOJvBo/5q+9xnlwnzYqueg10Hmq7zGe6wnzYqhCB56PZeX3uH6taBqOeej2Xl97h+rWgaoUm+Q4/6lhL6DuiO/iGYXq2KYuaw6P8A6belVTeRXsjhff4/pCrjJwHkrnKLcsOjaaS2B3a2COKyCaMsENxZXHWDY2bhdVPbp5ah25HxtmDRuQyheDAjpFiQQeJPxdWutGe05HWGVohdxG5QWvdgpKi3XrbShHk9tJji1RZJJAwu4ZpZEKlXYOrv0eIUWQADNY9Vuck00reTcaabrYIhipvA/kb0qZbTnc5C3RZWBjG6dszZl0sDc/8AN+qiKovbH5TD++D5xXSMGpJt2Yck1sMvVLFe1jzEvp1EbYwMmJJZ47SZVVX3Epy5RJlNt5rbeubdenZRxQXy7mxIJK3TDJExmuhkE/SRynQN4xlR1JawOci/XXo1x/xOWn3GexNl7jdvCmZowFDiKQ5iqMmtntwdqn/VLFe1jzEvp0ObBw80k0e6aTDqZonlQISHjhSS+Z8oAzMYhxzHKb6CuiVF1E1biVxp7gtDtBxMWYMZmW27WCQWjXL0rE9rcb9duo1sx87TqElgkZQyPbcv3yMGU991EA04X2UP+Vb6yOp2sdSKcrLGWDm42NBDffI4DnLGHRksCwbIpLXYkjjx1tT/ABuyo8QS0mHmfMmQ/i3sVKBCdDxKhfiBFq85eYdN6DOokjkWOMKbEkhm6GQgk3LIewkWJAtee5HxyJhVjkVgEssZYZTkyghbHWyXKAkC4UHrrmllrJtvFi9VZvapPMv6VY7PxbEMYulmdi142BV72ZbX0sRa1T1RHJvvJv8ANYn61qkoZWSxlvgz7rm8D+RvSobTk3DGUBjPfKVVi1iySbxbLm1seodVHFc/2lijjMSwCTRqsrYZi8cgkURKz7yMWIIYFiPcBh1WjhJbMqlHgn9jYU4SFYYI8qLewyMeJ7b06mxUpUhlsLG5yNoLanjUlhsQsih0N1PA2I67cDrXmM/Jv7lvmNHB1uRSV7ApjNlPPCsTBHjRmKHdyBtQ66kPY6ORwseNq0rydIjaLdx5Gtdd3Lbo57f9zT8o3/gou2b+STyVr2ttEYaPeMkrgGxESF2HHUgcALca1HU0nZHSewKwcnSm8yxRfjDGXG7l13bh1/T4XUacNKwi5L5bWiistrApLbosGBtn7QK0K5jxsjsWzxybyWQZWUQu3RU26RDIMqxi5zEaaA0d4PFLNGsiXKsLqSrKSDw6LAEfFRamHSBGTZ7wYMwgIkSLIwAjcEtldrZi1hdj2fPVYIj0R5BVvuU35rJ7h/oNVP4joPIK1G8pmXRvBroXNP3mM91hPmxVc6BrovNJ3mM91hPmxNbMkFz0ey8vvcP1a0DUc89HsvL73D9WtAtQpN8ivZHC+/x/Sq2+2Me2Hg3iRmUholygkaPIiM1wDooYtw/R6uNU1wGKeGRJIjldCHRrA2ZdQbHSumYPlPizGpbFSklQT0YhxHUAlZad2jSqqZ2fDcrGeSKM4WdWYIXLaImaQRnpW17647QDwrRHyjCytu8FICZGRmCgM7AsL3AsRopvc2zdtcrwfKHEu4DYqa1nY2EV7KjNpdP1akZNqyZzGuOxO8DFQGWMpmB1FxEOw61PVwPSdM2fysMjorYbEpndVBZdAGTMGPzHsIPZrI7YP4zD++D5xXCxynxX+Kl+KP0KY7U5T4zoAYqSzyKjApC2h1vqmhuoqq7yMFl6g+UeNK5YTBJKk8cisY2sV1jS3DS4kY3uD0DYGuF+rM/t7/Jj9CvRtqf29/kx+jXSo8+PyYydz2RyjGJm3YhxCDdmTO65U0fLbXW/XU5VdZNp4gC5xF9EOm6J6Ya2mXj0TfsuO0Vq9Wp/b3+TH6NWo8+PyMncV9lD/lW+sjqeqsb7exJnEfdDZMhktu4b5rhT0sl+AHxU79Vpfbm+TH6NZk7eAjsmH2mmIxQJwuIAIiUyEEWeISTqGHYCjLe/fEA8RT7Y3KFsRKFOHmjRkBDt1N07qR5FGvbcVxaDHS5c8k0ix3yghIyWa18q3WxtoSerTrIBwxOPnS15mKsMyNlSzre1xdO0EEdRFqhSxdDOE2l3Nh55N3LLbGTrliGZ+lMwGnZew8V78BXFPVaX25vkx+jQ9jOXW0IZGjTEtlQ5V/FwjQcOCeOsyTxRVXcsVDysaSVUXDTgFkDFwVCh2jW97HUZzceLjWrau1I8VCyyYTESKMQ0GXVL/iyDIDcdGzkeXyVXX8Im0v8AFP8AIj9Gl+ETaX+Kf5EXo1PVwX0ljcPyryoL4XEqgQEHLcgZsqqRxzW1Nb9n8oDid7G0E0RWOVszd5ZZGRdSAbkANw7R1Amtf4RNpf4p/kR+jS/CJtL/ABTfIi9Gj1NUFpRa3Zv5JPJUFJyqbeFBhMSQshjkZlsCv4wZ06nGaNhbTSx6xfi+z+VOMeJWfFSlmAY9GIanXgEpz65sV/iZfij9CiUkqK9LdnTcDtyLOhTZ8w0/FWQAgrvFtYgBL5bjXUEnq1mdm8pt/KI1w2JUHKc7qEUK0ZkDEHUaWFrXubdRrk2N2ti4wGGLlZTbUCManh+jwPUaZ+uXFf4mX4o/Rq+onpO4cpvzWT3D/QaqexnQeSuh7b5VYxIiVxMmpCkFYiCr9Fv0dNCeFc7FWKfcjrsbAa6TzP8AeY33WE+bE1zQGul8zfeY33WF+bE1oyQHPP7Ly+9w/VrQNR1zzj/q0h7Y4rfAgHzg0C1CmS8anoNqoFAJYEADSxGg8tD9e0AT4fbqRsGUm4uNVBBDKVIIvqLE1IHlRht+Zsk+Yuz2zplBa5t3l7a9tA9KgCQbWj7W+IfbTfF7TVsmW5yuGN7DhfQfHUHSoAk9V4+1viH21km20XvWkHDhpwII4HtAPwChmvaAJfVpLWzPbTTq00HX1A1j6rx9rfEPtocpUBNnaa77NrbJl6r8b3t/zTn1Xj7W+IfbQ3SoAvg2/Bu8kgmPTzgoyr+jaxuDWGM29E+TJvAqIEAYqxPSZiSRYfpdnVQnSoAk9V4+1viH21CYts7s1wLm/Gm1e0Bnk8a/HSyeNfjrClegNmTxr8dLJ41+OsKVAT2D2mixqrE3AA0sRp8Nb/VePtb4h9tDdKgDCDlMqxPH3ysLajVTcNdbN2jgbjU9etNBtaPtb4h9tDVe0BN7Q2gsiZVPWCb2HA37TUODWNe3qgzBrp/Mv3mN91hfmxNcuvXUeZVTu8abfpYUfwxP/FAS3PbyKlllGIgQuQG6IFy6ElyF7WVmfo8SpW3emuJOhUkMCCNCCLEfBV1NplShD2seIIBHi49dCuJ2ZE56XT98jhk/i6k/xqAqpSq0fqFB7XD+74b7uvPUGD2uH93w33dAVdpVaA8n4PAi/d8N93Xnrdg8CPzGG+7oCr9KrP8Arcg8CPzGG+7rz1t4fwI/MYb7ugKw17VnfW3h/Aj8xhvu6Xrbw/gR+Yw33dAVipVZ31t4fwI/MYb7uvfW3h/Aj8xhvu6ArDSqz3rcg8CPzGG+7rz1uQeBH5jDfd0BWKlVnvW5B4Ef7vhvu6Xrcg8CP93w33dAVhpVZ71uQeBH+74b7ul63YPAj/d8N91QFYb0qs963YPBj/d8L91S9bkHgx/u+F+6oCsV6V6s763IPBj/AHfC/dUvW3B4Mf7vhfuqArHelerOetyDwY/3fC/dV763YPAj/d8L91QFYr17erOet2DwI/3fC/dV763oPAi/d8L91QFYr17mqzvrfg8CL93wv3VejYEHtcX7vhvu6ArPg8M8zhIkeR2NlVFLMfgFWQ5oOSRweEO+ALOSz8CC5sMoPWECgXGmZn7BUrs/ZsMZ0AAPEKkaqfKEUXHlvRbhnBUWt1dnwWt1UBGbSF2t8Px/8Wppual8RFdq17igIzc0tzUnuKXc9ARm5pbmpPuel3PQEZuaW5qT7npdz0BGbmluak+56Xc9ARm5pbmpPuel3PQEZuaW5qT7npdz0BGbmluak+56Xc9ARm5pbmpPueluKAjNzXm5qU3FLcUBGbmluak9xS7noCM3NLc1J9z0u56AjdzS3NSXc9LuegI3c0tzUnuKW4oCM3NSGzSQD4v6/wD1/Gs9xW2CO1/g/rQDkivMtKlQCy0rUqVAK1e2pUqA8tSy0qVAK1K1KlQCtStSpUB7avLUqVAegUiK8pUArUstKlQCy0stKlQCy0stKlQCtStSpUB7avLUqVALLSy0qVALLXoFKl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8" descr="data:image/jpeg;base64,/9j/4AAQSkZJRgABAQAAAQABAAD/2wCEAAkGBhQSEBUUExQUFRQUFxQXGBcXGBcVFxQXGBYVFRQUFBgXHSYeFxwkHBQUHy8gJCcpLCwsFR4xNTAqNSYrLCkBCQoKDgwOFw8PGCwcHBwpKSkpLCksLCksKSksLCksLCwsKSwsLCkpKSksLCwsKikpLCwsLCwsLCksKSwsLCksKf/AABEIAMIBAwMBIgACEQEDEQH/xAAbAAABBQEBAAAAAAAAAAAAAAACAAEDBAYFB//EAEkQAAEDAgMDCAUHCQgCAwAAAAEAAhEDIQQSMQVBUQYTImFxgZHRMpKhscEHFBVCUlPwFiMzQ1RigpPhRHJzg6KywtIk8TRj4v/EABgBAAMBAQAAAAAAAAAAAAAAAAABAgME/8QAKxEBAQACAQMDAwMEAwAAAAAAAAECETEDEiEUQVEEE/BhkbFCUqHRIjJi/9oADAMBAAIRAxEAPwD0J1MwmaeKkzpi3wUmEnqSaUYCTgkAtaia5JCUBLmQlBMowUAwTgp0MXSBAymNNPlSDkwB1kOeQVM5RNo9SR+BtKRCLKmDuKZEmDro3C0oWBAOUIYiIQtOqAYhNKJyfIkAxdFKaEggHLkQQJ2hBkRdOAkXQlKWgWnanyCZUYKMIAQxLKpMyYhMgApJ8ySNgDBdSqV7ZOiicwymDAJi0pNF0ZKABmqeEoSLkgYBNBRBOEwZpRFCUJcgJCJQuZaUg5PPtQCSJTFCSmEjUL236kwMJNcgHJS0STEpARMqJ43qQBCXIAWPlSkquxtzqjSOjN0+RM0IpQRAJ5ummUyAYsSa2EQKRCDMG3RFIlASgjOKTX8UaYsQApJ0kBPlKHKpmPshNSVQAEDo8VI5iBzUqDFlrKEhcnlRyiOHaGM/SOvJvlbxjiqHI7bLn1XsqPc4uALcx4TIHcfYqmHd5TctNOXJZl0KYRlV2wu5zJPApr8D4LoFA5ko1BtRc9CKwlWKrabfSLR2kD3qnU2thW61Kfdf/aE5hvgd8nKc1UIeFQq8qsKN5PYw/GFWfy0ojSm89zR8VpOhnfZH3cZ7uxzl0wq31XBdy6Zuo+Lh5KF3L47qLe939FXps/gvv4fLTGqEwqBZV3ygP+5p+JQn5Qqn3VPxcn6XP4L1GHy1nOoTUWVHyiP+5Z4lSN+UU76LfWPkj0vU+B6jD5afP2+CcOvofBZxnyiN30T3PHkrNLl9ROrKg9U/FRfps/hU62N93czHgUxJ4FUKXLHDO1c5va0/CVdw+3KD/RqsJ4E5T4OhZ3p2cxUzl4py532SnE/ZKuJiFHbF7V3OPA+IXExPK+hTeWkkxqWwRPCV1Nsg/N6uX0sjo8F5S9qrslRcrHp2z9u0a8826SNWmzo+Kv07ryfZ+KdRqNqN1aZ7RvB7l6rTqBwDhoQCOwiVnljqrxu0yFxUfOTpKcSp2rRy9JOkgLOXVROaVJKF2iog5+KHPa6VSoqlWv8AEpBguUGK5zE1Hbg4tHY2w9yp4Wu5jw5phzSCCo3Pkk8ST4ruckNj8/WzOHQpwTwLvqt+J7OtdWPiOe+a9BwOJc6m0luVxaCRwJEkKTFYplNuao4NHEn2DiubtzlCzCtj0qpFm8Ot3AdW9efbR2nUrOzVHEndwA4Abgnh07l59hl1Ji1O0uXgFqLJ/ef8Gj4lZzF8oa9T0qro4A5R4NXMzJSurHpYxzZZ2+7abG5MMrYenVOZznEg3NukQDppZTDkxSkjLoJu4jh19at8nXEYGkW7i4ntDnEfFSvxBkm1xHdbyXVhvzHJuXnbn/kzT+7/ANRnfunqKGpyfptIBpgE/vO810jj3a2mZmL6zHZJSa57yHAglth7T5rWd050rtxvFqgeTbNOaZM8XbgCTrwIUJ2FTzFvNMkRa+8gcesK/XxDwZNo6rXAHuCrMxeVxdvIItYCREq8ZlrabMVd+wKcTzVOwk74sXDxAKGrsak1smmyQYjKINpsfDxVyjVe5tnDoxYgXEZbzrAJ13IHZnXeC4XPRgdRMgHgFpN78lccfhz/AJlT+6p+q3ySGFp/d0/Ub5KZ5E2kDrujo0MwMEWi28yYstvEnlnMJagGHZ93T9RvkpqVBk+gz1W+Sl+ZuG7jpHGOPFE7DkCSD5dvgotxX9ufCXa2EpChULWskNOgbI65C88L1usUfzFX/Dd7l59mXD1ce2NOnd5XTrYDblWiehUcBw1ae42Wr2Ry4Y+G1gGH7Qu3vGo9qxtJlMlv6QSRJgGRHSgDrRBtPJ+sz5o0GWJ8ZhcGWGNdmOVj1azhIggjdcEHgvMuUWyjQrFv1HdJh6ju7tFY2PykfhnwJdSm7Du628D71rdr4JmOwuamQT6TDvDhq08J08FhcbjdN5ZlHmoXonJvFZsLTncMvgSPgvO3NgwbEWPUtlyPrfmInR7h4wfiserwvp8tO0owFDTcpVi1HITKM1AkmF4uUbm8EQdIUbpVbJC+kTNxK5W03FrHzua73Fdl11yOUgjD1T+57zHxRobee02FxAFySABxJsAvQ6lZmzcI1gg1XAwOLj6Tz1DTuCxnJnE06eKpvqnKxpJ0JuGnLYdceC7206mCr1C+piaxJ3CkYaBoBI0XVNb8ue714ZjEYgvcXOJLnGSTvUMrQfM9nff4k9lMD3hN822d97ivVZ5Lo+5iw+3WeKQWgNLZ32sWe6mEwZs/hiz301WPVmyvTrp7H5RUmYVlNziHNzzaR0iT8UR5QUPtn1f6rl5tn/YxR/iYlzmA+6xPrt81vOtJxKx9Pfn8/Z0Tyiofad6v9Um8qKLbhz/VHZxXNNfA/cV/5n9U3znA/s1U/wCcU/v/AKUenv8Ad+fsu4nlfRcIPOHfoOz7XUqTuVFHhU8G+ab53gv2R3fWch+fYP8AYvGs9XPqdcS/4/2m/T2/1fn7HHKykNG1J/hTnlq2Iyvjh0B7gm+ksIP7CzvqvS+lcN+w0u97vJF+p3/T/Bz6b/1+fsrnlXT+7f6w8k45WtFxTd6w/wCqn+msP+w4fxcU30/RGmBwvgSnfq78fwPSz5B+W5H1HeuP+qF3LlxEFkjgX/8A5U7eUbN2Dwn8uUvypA0wuCH+UPNZ+pv9v8L9PPn+VKtyyzMczm2jO0tnMTE2sIXAZUHFa38rnbsPhB2UR5ofy2qfYwo/ym+aw6n1Fy9mmHQmPFZtuJNulppfREK5+1vnXfxWk/LWtww4H+E1B+Xlf7VEdlNiw+5+jX7f6s+Xzvldnk1t92GqbzTd6Tdf4h1hWDy5xIvnYP4GeSD8vcT9631GeSi57nBzHXmVJy3wLBVbWpxkrNm2mYRJ7wQfFTci32eODmnxBHwXF2vtytXDRVdmDTI6LREiJsAuhyKqfnag4tB8D/VYdT/q2x5bgVBCNoVdjoU9J08Vg2EknLEkaJYKWRSGn2KOepUSKpOvsXE5WVIwlTryD/UF26p4LOcsHRhSNxfTHgD5Jzkrww7TfsCm2fg31muLXNGUhoBHpOyOfFhazHXNtFBTEk9wQtlgOV5aHawSJ6jBvxXVHPXQ+haozGo9rMgmwzyOjJblF71GD+LqK5JxboF95HtVhuKOvOOmCA7M+ROsXsFE6g0AAnr69b6KhE1ei5jsrng9FjgQZBD2tc2JA3OQGqSG3jNqf/V0Egm7iTAAJBsAIaL8AAET3AQJILbgjUfiFeN8pqbG0DSe5jnEubGkxcAwQ64ImCI1CFgzvY3NlDoBduE7zG5QvfndLnvcXal2p7Sbp6lYBwILmubvbYjvWncWk2Jp8257S452PLd8QDEwpcFgXV6pY0gQCbmJtYC+pJA9u5UqYaTq4nW+9J0ONg8kAno8BcnsAm6O46nflGXKSTvufipcHgudNS5BY1zhYkGLwTo203PZqVTotbP1rXuUL3NJmHX4GPiiXQyu7vWliW5m5ZvM+Clwuz+cp1amYA0/qneOkSfBsdZICq0A0SRNhvMqN2UmcjvHyKXcL5u07HDN0RAjyRUKLDRe9xOdpYGiWw6dZETYA3neFFSLQCQI75KjLARm5u0wTNpMmPYfBHcNe6Vj/Si1tB3q43B0hhm1c01M8Fkt9G+7XcPFUqb2tbIEITR6OfmuiTAdByk8JiJU7As/RfAgbupWa7KLaNJzCTUJIe10EW3xuEm3eq/OhrLNAnd+OxC/CkMDzRhjvRcQcruwxB0Pgs1h/Vn+95K7tPmWc2aLgZb0pJdBhtzOjpzWHAKq+qA0QBB3blLjNmOpU6dR7KeWsCWRBJAjUbtVJ7VXO6APAn4roY8UwyW16bydRlDSBrIvr5qsym55DKbC4kTAE27B2qI0XtEmkQ0bywj2lLWzmVnFSN9DuXY5H1P/ACO1jh7j8Fy1b5NVIxDOvMP9JWefFPHl6HTCmYFBRUzVzN0wPakhD06ZOkXSqtVE8aIZgxuVbJXeCs3y2MYdo41B/tK1U+2R71keXLYpU+t59jf6qsZ5icuGW2dgn1ZygagXIEkzlaJ1JynwVLF3jsd3aK3s/GPph2RxbmJmN9zHvN+tRkwuhin29iKT20zRblGVwcA0NIOY5QSPTtF9TvVWnUDKzHPGZoLS4fabJzC/Umw1KrUa57GAtYJcbdEQXbzezXG3BCzEWcbWVEs7WxbKj2mlT5tsAQIu6Zcbfiygo4ltOu1725mtc0lp+sBFk9KhUdTdVEZGENcbTJ0tMqMVzkJ3gx7vNUSTF4oVa5c1uUEzAERaJtYTr3ocJixSrh5bmyuJiJBsY1BG8eCsDAv+bmsXgCWBrbEkONRpceAmm4DjB76jq5yg75I9/kjYNRcXPkzvJMRcqXZu0DQqEw4yyow5ZaYeCJBg6SD3KSthstClU5yXVC/owOiGEC5jWT7lWq1jladCU9gsMLnXTeIVnZO0jQ5zouJczK3oyA+RD54t6UdqfH7NqUWMe54POaATLegypBloB6NRuhO9U69YwItIlLYHSYS11iJECbcVYwG13UqdSmKZOebmQWyx1MkQYNnnVS7c2YcO4Q8ua7NEzIywHB1gNTuVHFVDMXFpRsGbTOR1oJ3diNmKcKTqfNk5nMfO8FocONwQ4+AUm08PzVUtBMAUzcz6TGu4D7XBLD0w/EMY4kNc+m0wYMOcAY67o2aDmzk0vMwrDtqVTQFHJ0JF7TALnATMRL3HSbpbTwRoVjTzE5SBN4cDBkTqL671Hhmh2IY1/oGpTDrkdElua40sTdK0AdSOQWuDMds+atYnaVR1BlEMAawCTIlxDnlpJ3ACo4Qq9enkrOZcZXubrNgSB8FC+mXFxgkN1iSAJAkxoJI8UvJjqUjlbESOtWdoY19VlFuQNFFmQdMmbzMHTuVOgekI7+uytYPC0nh/O1ebdmhstLgfSknhEAd6Rha+owh1Nxa4DKSCW2tv7kdXaOJqAtfUcWu1BeSDv0jqQVKTWVctN+dkWdETYGCOoyF0+T2wqGIb+cq5XRUkEtbcegZdqNZHVuSI2Ho0TRcXOioM0XcDp0MoHRInWVBsJ0Yin/fjxkKHF4anTq5ab8zcok/vfWFrJbNMV6f+I3/cFGU8Vcr0xilaFXaVZorljdKGpJ0lSVpyEt1UlRkD8e1A+omFd5IiOtZTl2Zp0eGZ3uC1VSpf8b1k+WzTzNPgHn2t/onjfJZcMlR07z707hIIQ0tD2lVcMGmc1+iTwuullJu6XcDialJrmtLcrtQQ131SwxmBiznC3FQNpABwkX69OCioH0o+z5q1s2hSNOqamXMGjmwSWkuvJEAgwNx3x1qogNN1QMcxr4Y/0gDZ0EETa9wD3BRNYMpGZskz7vJA09B/crWGpUeYqFx/PSObHS0kZpAETe38U7kwjz1Obyc5NMGcsnKDe8TG8+JUTg3KBnEi8+O6etD9Q/3h/wAVZDafzcRHO5zmnPOW2XJHQj0pm+kICBzHZQDUGVsxYwJ1i9pTPykAZhZCfQ/i81bfVpcw0Nb+dzHMZMZRJaReJOYA/wCGOJQA4qu97GNfUGSmIaMoETE6a6DwUFTK6OlEW4pn+g3tPxXRx2Kouw9INjnWhocbi3TJDiTBuWxHWg1CrTNs1Qkdd0qjmmDmIjq98hNW9Fs8PJXNp4yg5lMUmhrmiHGIzdCnc3uc4q+I7lAgxLi55fUeXOdE2F4gDQaQAo6mVxnM4d3mEbajW1KTqglgLS4cQC0uF+IlW9r7WoVGNFOm1jgdWtY2RkaCOjr0gT3oCgaQaRLnHfH/AKCGplcZlw7P6hWsNi2UqwdUbmblIIgHWRbNab67lcftjBCQ2gTYQ4u/dIJjtI9XckHLw9Fs2LjG4+9C9wMkF4nXKYB7VZr4mnUql1JgpsygZQSQDbeVLgsVh20Q2o+s2oJkNALTcZddPrTCV/RU17qmHY0XGa3E6KNzGuPovM8Dr3SrGJex1R5p58h9HP6XYexWcJtDDNptDmYkVACHFh6JMmLHS3BLyc1vypUGtaCQCI1kkn2lCKINxTcZ4E+wSpK7g91Qsa5rHTlDpka2k69qnwGMotpObVp1i8klpZIy9GwM216u/cQ5278oKDReAQd83U+z/wBOz/Eb/uCrYUGDIImNbKTD1crw4atOYd1wpy4TOXqDdVZprn7OxPOU2PFg8B3mujSK5Y6EsJJSkqJeL5HddV6lKRIRsNvxomJjs3pkqGmuFyrwpdhjF8rg7uuD71pXNseHwVSvT6JB099r+xHA5eVNMHqPsRtw8XHiD/VXtu4BtGvzbTOYZg3fvsOOi7nycZOdrAgHoMNwDEOIOvaF0y7m2GmVDLneTrf3oOZbw9v9V7PmYNzfAIXV2kEEAg2IgQQdQRvRsaeNEACI19vmouZZ9n2FeubPwWHw+bmaTKebXK2CeqeHVorJ2gjuGnjoiIgxwylAMM37s+ofJexHanWg+l+so7j08lFIxGR8cMjvJMMF/wDS/wDlu8l619L9ab6WS7j08r+aPIjmqpHDm3+SQ2a/dh6v8p3kvU/pZN9KJ9xdryjEVcjsj2Pa63Rc0g30sbq03Y9b9mr/AMp3kvSX45pIcWtLhoSAS3sJuER2qOKXcenm/wBDYg/2av8Ay3eSf6AxO7DVvUK9F+lR1exL6VHEJdw7Xnv5PYo/2at6se9OOTOL/Zqn+kfFegfSo4hMdrjiPFHcO1ghyWxn7M/xZ/2Tjkljf2c+vT/7LdHbTftDxTHbjPtN8Udw7WCxXJfGMY57sO6GiTDmPMdTWkk9wQ7L5O4quzPTonLMdMinPYHkEjrW1fyyw7TBr0wf7yify9wu+vT8SUbGozf5EY37pn8xnmgxPI3GU2Oe5jMrAXH840mAJMCbrRH5QcL9+3wd5KrtHl1h6lGoxlUOe5jwAA65LSNSI3o2NMQ6tPUmeYbMGHHKDumJKo1y5rXEkAtAIGsyYAXarCcDTJF2uaT35h8QpuRzFueS7pwdLqBHg4rsUAeK4HI6pOEZ1OeP9RPxWgpBYXlrOEhpTvCSI00kBacLpn27FM5t1C9VSRB/VxUNUQLlTEaKviWFIMZyz2c4up4imJdSNxxEzfq1HesLja1Sk4vpvcwusS1xBvqJC9frUdR+OxeX8pMPFSq3SHGOzctMKjKKX0hiOaLjXrdX5x0X4j+qqO2jiY/S1vXf5ro4hs4YOAmMpI9nvK5HzwxGXuJK0l2Vi5s5+JqkgVattem/zWw2ZgXtAzPeTvlxPxXO5JFvMkktBLzIkA6ADXctTh2jiPELPLK8LkAyi7ifEqxRok8Y7VOKdoESVXxO2qNKz33H1QJPfFh4rPzVJRh0TMIOtcwcsqE6PA4wPNWKfKjDn65Ha13wBT7aW4tPwSEYO0pM27hz+tZ7R7wpW7Ton9dT3/Xb1Jap7L5tYIDhASrBx1L7ymf42+aFmMpz+kp+u3zSAHYIRohdhgFYdjqX3lP12+arVdp0fvafrNRqgTaSZ2HlRnbeHH61ntPuCentug6wqs77T4wjVG4kGBEKCrgeC6TCCLEHr3IHhAZHafJmnVdJlrt8RfrhZfb2wRQALSTJi8cJXpGIoz+PFZLlrSy06Z/eP+1Xjl50mxj/AKMf1eIVnC7PqNa2q0SASDvuNZjdEKvmJ0aF6Hyd2ZlwjCfr9OOE7vZPert0mTbH4XCmvVGcRAmILRAO6bk3WpxdMHDPA3NBH8JB+CocpaLqeWowwQS09hWcpNJN3OOp1S1s+HpfIer/AOORwe72gLU01j+RLQKE/acfYAPNaunWWV5XOFuetMhz/iUkw6BeD1KKtSS7ExdNjuTIGW3xQVb2KmJ/HvugfP4iyAoPbPhK825X0YxTx9oNPi0eS9NdaYjr4rzvlu4HFW1axoPbc+4hPHksuFPk9Ta6llMGCWkcQb/FcfbuxzRfN+bd6J/4nrVvZWO5qqLSHkA9W4EeK2FbZzazCx4lp8QdxHWnb20TzHmEKRrlrHfJ66ejVtult464KQ+T1/3o9U929V3xOqzlB1pk2T06hcSZWlbyCqN/WNPVlPeuPjti1aLjmb0eN8p7D5qplC1VFtcl0JzXymLlMKV5lI0p1t4J7IZqkamxT88dZ6KFzJsd29PzR0vHFAE6sT6J7ZSOImwIlDzZboCZSFGL3lAEa8WJv3oXVo9L2JnUpvv4JnsLhwQCNUxOo4cEqdadE2W0BNTpwCgL2ztvVqYLWVCyd1iD3FFU5UYqTNZ3dHko9n7ErVQXMYXR2Ae3VWPySxRP6I+s3zU3SvKpU5QYg61qnrFUsRjKj/Tc53aSfeu23kTij+rA7Xs81cwXyf1i4c4WNZaSHZj2AAapbg1VPkpsEYipLv0bILv3juatxtKrzbC7QNBgDfGgXQwWzm02BjGhrRw+PFcXlvR/8UxYgjwm6if8qviMFtPlBUr9E5Wtm+/sklUae6/eonESZaHX3k/BJuIA+ozsOYj3rRK/gtu1GDLTqvAE2Drcbd5K9B5C7TqVW1G1HFxbBBdqAZkTv0XnjeUVRjeiyiP8sb7LZfJ3Ul1Q7oYOqbqMuDnLchh4hJNPaks1Og3SEziZUrR7VFN0yOXdSiquvffwTnqUdWkgIKjteEeBXnfLSoz5wCxzXOLYeAZykWE9o9yvfKQ97TSEkMLXW3ZgdeuxCxFcPBkFgAjVwBOs2mVeM902+yUzIMixB8F3qPLnLAFJpJ3kn4b1kedc4w57Wt6rnuhW6Qw4afzji6LWMTu3K7qiPVdlbSFekypEZpkcCCQQuk0ArFchdoZqJZ9l89zgI9oK2lBqys8qiU0h3IKmHBsrTTPxTnw4JG49bYVI35tk/wB0IRsamPqN7gF2SP6Ieb4j8apBzBs9o+qPBTs2eB9UX9qvc0E9RgjsugKJ2c37IUX0W2ZgeC6gHjdMWDTrSNzKmxaZHoM72jyVKtydpE/omH+EfBaFzU5amTLv5I0Dfm2jquPcUVHknRaRFJpPXJ95WlLO5IUoPil5HhRoYKBAFhu3KYYZW+bQuaITCuKPFSNoooM34IgTvS2YSxczbeAFWk5rhMg28l1ZUVYiFUKvB8ZhixxDhBG60jthVlo+WtQHEGIMamADr9aNe1ZwrZmjrCQBxIXsmxsOKVNrAAA1oFt8AXXjZ9Jo617Xgm2Hcsup7LxdIPKScOSUG7J0cqtXckkrpQwPwR1dEkkoGF+Un9HS7anuavNsR6RTJLXHhneUD0zEySo285Aj8zU/vf8AFb7Z3oD8bykksbyuLI+spH6eCSSkzb/4UQ1H43JJIBN80+9JJBo6xhrvxuSBsOxJJIDoHo+KQ/HikkgCclTNu5JJBHeUDtR2lJJMCZqOxO7f+NySSRhYq+OFkklUKvF+U3/yanb5LkkJJLaoRD9K3tHvXt2C80kllnzFYunTFkkklK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0" descr="data:image/jpeg;base64,/9j/4AAQSkZJRgABAQAAAQABAAD/2wCEAAkGBhQSEBUUExQUFRQUFxQXGBcXGBcVFxQXGBYVFRQUFBgXHSYeFxwkHBQUHy8gJCcpLCwsFR4xNTAqNSYrLCkBCQoKDgwOFw8PGCwcHBwpKSkpLCksLCksKSksLCksLCwsKSwsLCkpKSksLCwsKikpLCwsLCwsLCksKSwsLCksKf/AABEIAMIBAwMBIgACEQEDEQH/xAAbAAABBQEBAAAAAAAAAAAAAAACAAEDBAYFB//EAEkQAAEDAgMDCAUHCQgCAwAAAAEAAhEDIQQSMQVBUQYTImFxgZHRMpKhscEHFBVCUlPwFiMzQ1RigpPhRHJzg6KywtIk8TRj4v/EABgBAAMBAQAAAAAAAAAAAAAAAAABAgME/8QAKxEBAQACAQMDAwMEAwAAAAAAAAECETEDEiEUQVEEE/BhkbFCUqHRIjJi/9oADAMBAAIRAxEAPwD0J1MwmaeKkzpi3wUmEnqSaUYCTgkAtaia5JCUBLmQlBMowUAwTgp0MXSBAymNNPlSDkwB1kOeQVM5RNo9SR+BtKRCLKmDuKZEmDro3C0oWBAOUIYiIQtOqAYhNKJyfIkAxdFKaEggHLkQQJ2hBkRdOAkXQlKWgWnanyCZUYKMIAQxLKpMyYhMgApJ8ySNgDBdSqV7ZOiicwymDAJi0pNF0ZKABmqeEoSLkgYBNBRBOEwZpRFCUJcgJCJQuZaUg5PPtQCSJTFCSmEjUL236kwMJNcgHJS0STEpARMqJ43qQBCXIAWPlSkquxtzqjSOjN0+RM0IpQRAJ5ummUyAYsSa2EQKRCDMG3RFIlASgjOKTX8UaYsQApJ0kBPlKHKpmPshNSVQAEDo8VI5iBzUqDFlrKEhcnlRyiOHaGM/SOvJvlbxjiqHI7bLn1XsqPc4uALcx4TIHcfYqmHd5TctNOXJZl0KYRlV2wu5zJPApr8D4LoFA5ko1BtRc9CKwlWKrabfSLR2kD3qnU2thW61Kfdf/aE5hvgd8nKc1UIeFQq8qsKN5PYw/GFWfy0ojSm89zR8VpOhnfZH3cZ7uxzl0wq31XBdy6Zuo+Lh5KF3L47qLe939FXps/gvv4fLTGqEwqBZV3ygP+5p+JQn5Qqn3VPxcn6XP4L1GHy1nOoTUWVHyiP+5Z4lSN+UU76LfWPkj0vU+B6jD5afP2+CcOvofBZxnyiN30T3PHkrNLl9ROrKg9U/FRfps/hU62N93czHgUxJ4FUKXLHDO1c5va0/CVdw+3KD/RqsJ4E5T4OhZ3p2cxUzl4py532SnE/ZKuJiFHbF7V3OPA+IXExPK+hTeWkkxqWwRPCV1Nsg/N6uX0sjo8F5S9qrslRcrHp2z9u0a8826SNWmzo+Kv07ryfZ+KdRqNqN1aZ7RvB7l6rTqBwDhoQCOwiVnljqrxu0yFxUfOTpKcSp2rRy9JOkgLOXVROaVJKF2iog5+KHPa6VSoqlWv8AEpBguUGK5zE1Hbg4tHY2w9yp4Wu5jw5phzSCCo3Pkk8ST4ruckNj8/WzOHQpwTwLvqt+J7OtdWPiOe+a9BwOJc6m0luVxaCRwJEkKTFYplNuao4NHEn2DiubtzlCzCtj0qpFm8Ot3AdW9efbR2nUrOzVHEndwA4Abgnh07l59hl1Ji1O0uXgFqLJ/ef8Gj4lZzF8oa9T0qro4A5R4NXMzJSurHpYxzZZ2+7abG5MMrYenVOZznEg3NukQDppZTDkxSkjLoJu4jh19at8nXEYGkW7i4ntDnEfFSvxBkm1xHdbyXVhvzHJuXnbn/kzT+7/ANRnfunqKGpyfptIBpgE/vO810jj3a2mZmL6zHZJSa57yHAglth7T5rWd050rtxvFqgeTbNOaZM8XbgCTrwIUJ2FTzFvNMkRa+8gcesK/XxDwZNo6rXAHuCrMxeVxdvIItYCREq8ZlrabMVd+wKcTzVOwk74sXDxAKGrsak1smmyQYjKINpsfDxVyjVe5tnDoxYgXEZbzrAJ13IHZnXeC4XPRgdRMgHgFpN78lccfhz/AJlT+6p+q3ySGFp/d0/Ub5KZ5E2kDrujo0MwMEWi28yYstvEnlnMJagGHZ93T9RvkpqVBk+gz1W+Sl+ZuG7jpHGOPFE7DkCSD5dvgotxX9ufCXa2EpChULWskNOgbI65C88L1usUfzFX/Dd7l59mXD1ce2NOnd5XTrYDblWiehUcBw1ae42Wr2Ry4Y+G1gGH7Qu3vGo9qxtJlMlv6QSRJgGRHSgDrRBtPJ+sz5o0GWJ8ZhcGWGNdmOVj1azhIggjdcEHgvMuUWyjQrFv1HdJh6ju7tFY2PykfhnwJdSm7Du628D71rdr4JmOwuamQT6TDvDhq08J08FhcbjdN5ZlHmoXonJvFZsLTncMvgSPgvO3NgwbEWPUtlyPrfmInR7h4wfiserwvp8tO0owFDTcpVi1HITKM1AkmF4uUbm8EQdIUbpVbJC+kTNxK5W03FrHzua73Fdl11yOUgjD1T+57zHxRobee02FxAFySABxJsAvQ6lZmzcI1gg1XAwOLj6Tz1DTuCxnJnE06eKpvqnKxpJ0JuGnLYdceC7206mCr1C+piaxJ3CkYaBoBI0XVNb8ue714ZjEYgvcXOJLnGSTvUMrQfM9nff4k9lMD3hN822d97ivVZ5Lo+5iw+3WeKQWgNLZ32sWe6mEwZs/hiz301WPVmyvTrp7H5RUmYVlNziHNzzaR0iT8UR5QUPtn1f6rl5tn/YxR/iYlzmA+6xPrt81vOtJxKx9Pfn8/Z0Tyiofad6v9Um8qKLbhz/VHZxXNNfA/cV/5n9U3znA/s1U/wCcU/v/AKUenv8Ad+fsu4nlfRcIPOHfoOz7XUqTuVFHhU8G+ab53gv2R3fWch+fYP8AYvGs9XPqdcS/4/2m/T2/1fn7HHKykNG1J/hTnlq2Iyvjh0B7gm+ksIP7CzvqvS+lcN+w0u97vJF+p3/T/Bz6b/1+fsrnlXT+7f6w8k45WtFxTd6w/wCqn+msP+w4fxcU30/RGmBwvgSnfq78fwPSz5B+W5H1HeuP+qF3LlxEFkjgX/8A5U7eUbN2Dwn8uUvypA0wuCH+UPNZ+pv9v8L9PPn+VKtyyzMczm2jO0tnMTE2sIXAZUHFa38rnbsPhB2UR5ofy2qfYwo/ym+aw6n1Fy9mmHQmPFZtuJNulppfREK5+1vnXfxWk/LWtww4H+E1B+Xlf7VEdlNiw+5+jX7f6s+Xzvldnk1t92GqbzTd6Tdf4h1hWDy5xIvnYP4GeSD8vcT9631GeSi57nBzHXmVJy3wLBVbWpxkrNm2mYRJ7wQfFTci32eODmnxBHwXF2vtytXDRVdmDTI6LREiJsAuhyKqfnag4tB8D/VYdT/q2x5bgVBCNoVdjoU9J08Vg2EknLEkaJYKWRSGn2KOepUSKpOvsXE5WVIwlTryD/UF26p4LOcsHRhSNxfTHgD5Jzkrww7TfsCm2fg31muLXNGUhoBHpOyOfFhazHXNtFBTEk9wQtlgOV5aHawSJ6jBvxXVHPXQ+haozGo9rMgmwzyOjJblF71GD+LqK5JxboF95HtVhuKOvOOmCA7M+ROsXsFE6g0AAnr69b6KhE1ei5jsrng9FjgQZBD2tc2JA3OQGqSG3jNqf/V0Egm7iTAAJBsAIaL8AAET3AQJILbgjUfiFeN8pqbG0DSe5jnEubGkxcAwQ64ImCI1CFgzvY3NlDoBduE7zG5QvfndLnvcXal2p7Sbp6lYBwILmubvbYjvWncWk2Jp8257S452PLd8QDEwpcFgXV6pY0gQCbmJtYC+pJA9u5UqYaTq4nW+9J0ONg8kAno8BcnsAm6O46nflGXKSTvufipcHgudNS5BY1zhYkGLwTo203PZqVTotbP1rXuUL3NJmHX4GPiiXQyu7vWliW5m5ZvM+Clwuz+cp1amYA0/qneOkSfBsdZICq0A0SRNhvMqN2UmcjvHyKXcL5u07HDN0RAjyRUKLDRe9xOdpYGiWw6dZETYA3neFFSLQCQI75KjLARm5u0wTNpMmPYfBHcNe6Vj/Si1tB3q43B0hhm1c01M8Fkt9G+7XcPFUqb2tbIEITR6OfmuiTAdByk8JiJU7As/RfAgbupWa7KLaNJzCTUJIe10EW3xuEm3eq/OhrLNAnd+OxC/CkMDzRhjvRcQcruwxB0Pgs1h/Vn+95K7tPmWc2aLgZb0pJdBhtzOjpzWHAKq+qA0QBB3blLjNmOpU6dR7KeWsCWRBJAjUbtVJ7VXO6APAn4roY8UwyW16bydRlDSBrIvr5qsym55DKbC4kTAE27B2qI0XtEmkQ0bywj2lLWzmVnFSN9DuXY5H1P/ACO1jh7j8Fy1b5NVIxDOvMP9JWefFPHl6HTCmYFBRUzVzN0wPakhD06ZOkXSqtVE8aIZgxuVbJXeCs3y2MYdo41B/tK1U+2R71keXLYpU+t59jf6qsZ5icuGW2dgn1ZygagXIEkzlaJ1JynwVLF3jsd3aK3s/GPph2RxbmJmN9zHvN+tRkwuhin29iKT20zRblGVwcA0NIOY5QSPTtF9TvVWnUDKzHPGZoLS4fabJzC/Umw1KrUa57GAtYJcbdEQXbzezXG3BCzEWcbWVEs7WxbKj2mlT5tsAQIu6Zcbfiygo4ltOu1725mtc0lp+sBFk9KhUdTdVEZGENcbTJ0tMqMVzkJ3gx7vNUSTF4oVa5c1uUEzAERaJtYTr3ocJixSrh5bmyuJiJBsY1BG8eCsDAv+bmsXgCWBrbEkONRpceAmm4DjB76jq5yg75I9/kjYNRcXPkzvJMRcqXZu0DQqEw4yyow5ZaYeCJBg6SD3KSthstClU5yXVC/owOiGEC5jWT7lWq1jladCU9gsMLnXTeIVnZO0jQ5zouJczK3oyA+RD54t6UdqfH7NqUWMe54POaATLegypBloB6NRuhO9U69YwItIlLYHSYS11iJECbcVYwG13UqdSmKZOebmQWyx1MkQYNnnVS7c2YcO4Q8ua7NEzIywHB1gNTuVHFVDMXFpRsGbTOR1oJ3diNmKcKTqfNk5nMfO8FocONwQ4+AUm08PzVUtBMAUzcz6TGu4D7XBLD0w/EMY4kNc+m0wYMOcAY67o2aDmzk0vMwrDtqVTQFHJ0JF7TALnATMRL3HSbpbTwRoVjTzE5SBN4cDBkTqL671Hhmh2IY1/oGpTDrkdElua40sTdK0AdSOQWuDMds+atYnaVR1BlEMAawCTIlxDnlpJ3ACo4Qq9enkrOZcZXubrNgSB8FC+mXFxgkN1iSAJAkxoJI8UvJjqUjlbESOtWdoY19VlFuQNFFmQdMmbzMHTuVOgekI7+uytYPC0nh/O1ebdmhstLgfSknhEAd6Rha+owh1Nxa4DKSCW2tv7kdXaOJqAtfUcWu1BeSDv0jqQVKTWVctN+dkWdETYGCOoyF0+T2wqGIb+cq5XRUkEtbcegZdqNZHVuSI2Ho0TRcXOioM0XcDp0MoHRInWVBsJ0Yin/fjxkKHF4anTq5ab8zcok/vfWFrJbNMV6f+I3/cFGU8Vcr0xilaFXaVZorljdKGpJ0lSVpyEt1UlRkD8e1A+omFd5IiOtZTl2Zp0eGZ3uC1VSpf8b1k+WzTzNPgHn2t/onjfJZcMlR07z707hIIQ0tD2lVcMGmc1+iTwuullJu6XcDialJrmtLcrtQQ131SwxmBiznC3FQNpABwkX69OCioH0o+z5q1s2hSNOqamXMGjmwSWkuvJEAgwNx3x1qogNN1QMcxr4Y/0gDZ0EETa9wD3BRNYMpGZskz7vJA09B/crWGpUeYqFx/PSObHS0kZpAETe38U7kwjz1Obyc5NMGcsnKDe8TG8+JUTg3KBnEi8+O6etD9Q/3h/wAVZDafzcRHO5zmnPOW2XJHQj0pm+kICBzHZQDUGVsxYwJ1i9pTPykAZhZCfQ/i81bfVpcw0Nb+dzHMZMZRJaReJOYA/wCGOJQA4qu97GNfUGSmIaMoETE6a6DwUFTK6OlEW4pn+g3tPxXRx2Kouw9INjnWhocbi3TJDiTBuWxHWg1CrTNs1Qkdd0qjmmDmIjq98hNW9Fs8PJXNp4yg5lMUmhrmiHGIzdCnc3uc4q+I7lAgxLi55fUeXOdE2F4gDQaQAo6mVxnM4d3mEbajW1KTqglgLS4cQC0uF+IlW9r7WoVGNFOm1jgdWtY2RkaCOjr0gT3oCgaQaRLnHfH/AKCGplcZlw7P6hWsNi2UqwdUbmblIIgHWRbNab67lcftjBCQ2gTYQ4u/dIJjtI9XckHLw9Fs2LjG4+9C9wMkF4nXKYB7VZr4mnUql1JgpsygZQSQDbeVLgsVh20Q2o+s2oJkNALTcZddPrTCV/RU17qmHY0XGa3E6KNzGuPovM8Dr3SrGJex1R5p58h9HP6XYexWcJtDDNptDmYkVACHFh6JMmLHS3BLyc1vypUGtaCQCI1kkn2lCKINxTcZ4E+wSpK7g91Qsa5rHTlDpka2k69qnwGMotpObVp1i8klpZIy9GwM216u/cQ5278oKDReAQd83U+z/wBOz/Eb/uCrYUGDIImNbKTD1crw4atOYd1wpy4TOXqDdVZprn7OxPOU2PFg8B3mujSK5Y6EsJJSkqJeL5HddV6lKRIRsNvxomJjs3pkqGmuFyrwpdhjF8rg7uuD71pXNseHwVSvT6JB099r+xHA5eVNMHqPsRtw8XHiD/VXtu4BtGvzbTOYZg3fvsOOi7nycZOdrAgHoMNwDEOIOvaF0y7m2GmVDLneTrf3oOZbw9v9V7PmYNzfAIXV2kEEAg2IgQQdQRvRsaeNEACI19vmouZZ9n2FeubPwWHw+bmaTKebXK2CeqeHVorJ2gjuGnjoiIgxwylAMM37s+ofJexHanWg+l+so7j08lFIxGR8cMjvJMMF/wDS/wDlu8l619L9ab6WS7j08r+aPIjmqpHDm3+SQ2a/dh6v8p3kvU/pZN9KJ9xdryjEVcjsj2Pa63Rc0g30sbq03Y9b9mr/AMp3kvSX45pIcWtLhoSAS3sJuER2qOKXcenm/wBDYg/2av8Ay3eSf6AxO7DVvUK9F+lR1exL6VHEJdw7Xnv5PYo/2at6se9OOTOL/Zqn+kfFegfSo4hMdrjiPFHcO1ghyWxn7M/xZ/2Tjkljf2c+vT/7LdHbTftDxTHbjPtN8Udw7WCxXJfGMY57sO6GiTDmPMdTWkk9wQ7L5O4quzPTonLMdMinPYHkEjrW1fyyw7TBr0wf7yify9wu+vT8SUbGozf5EY37pn8xnmgxPI3GU2Oe5jMrAXH840mAJMCbrRH5QcL9+3wd5KrtHl1h6lGoxlUOe5jwAA65LSNSI3o2NMQ6tPUmeYbMGHHKDumJKo1y5rXEkAtAIGsyYAXarCcDTJF2uaT35h8QpuRzFueS7pwdLqBHg4rsUAeK4HI6pOEZ1OeP9RPxWgpBYXlrOEhpTvCSI00kBacLpn27FM5t1C9VSRB/VxUNUQLlTEaKviWFIMZyz2c4up4imJdSNxxEzfq1HesLja1Sk4vpvcwusS1xBvqJC9frUdR+OxeX8pMPFSq3SHGOzctMKjKKX0hiOaLjXrdX5x0X4j+qqO2jiY/S1vXf5ro4hs4YOAmMpI9nvK5HzwxGXuJK0l2Vi5s5+JqkgVattem/zWw2ZgXtAzPeTvlxPxXO5JFvMkktBLzIkA6ADXctTh2jiPELPLK8LkAyi7ifEqxRok8Y7VOKdoESVXxO2qNKz33H1QJPfFh4rPzVJRh0TMIOtcwcsqE6PA4wPNWKfKjDn65Ha13wBT7aW4tPwSEYO0pM27hz+tZ7R7wpW7Ton9dT3/Xb1Jap7L5tYIDhASrBx1L7ymf42+aFmMpz+kp+u3zSAHYIRohdhgFYdjqX3lP12+arVdp0fvafrNRqgTaSZ2HlRnbeHH61ntPuCentug6wqs77T4wjVG4kGBEKCrgeC6TCCLEHr3IHhAZHafJmnVdJlrt8RfrhZfb2wRQALSTJi8cJXpGIoz+PFZLlrSy06Z/eP+1Xjl50mxj/AKMf1eIVnC7PqNa2q0SASDvuNZjdEKvmJ0aF6Hyd2ZlwjCfr9OOE7vZPert0mTbH4XCmvVGcRAmILRAO6bk3WpxdMHDPA3NBH8JB+CocpaLqeWowwQS09hWcpNJN3OOp1S1s+HpfIer/AOORwe72gLU01j+RLQKE/acfYAPNaunWWV5XOFuetMhz/iUkw6BeD1KKtSS7ExdNjuTIGW3xQVb2KmJ/HvugfP4iyAoPbPhK825X0YxTx9oNPi0eS9NdaYjr4rzvlu4HFW1axoPbc+4hPHksuFPk9Ta6llMGCWkcQb/FcfbuxzRfN+bd6J/4nrVvZWO5qqLSHkA9W4EeK2FbZzazCx4lp8QdxHWnb20TzHmEKRrlrHfJ66ejVtult464KQ+T1/3o9U929V3xOqzlB1pk2T06hcSZWlbyCqN/WNPVlPeuPjti1aLjmb0eN8p7D5qplC1VFtcl0JzXymLlMKV5lI0p1t4J7IZqkamxT88dZ6KFzJsd29PzR0vHFAE6sT6J7ZSOImwIlDzZboCZSFGL3lAEa8WJv3oXVo9L2JnUpvv4JnsLhwQCNUxOo4cEqdadE2W0BNTpwCgL2ztvVqYLWVCyd1iD3FFU5UYqTNZ3dHko9n7ErVQXMYXR2Ae3VWPySxRP6I+s3zU3SvKpU5QYg61qnrFUsRjKj/Tc53aSfeu23kTij+rA7Xs81cwXyf1i4c4WNZaSHZj2AAapbg1VPkpsEYipLv0bILv3juatxtKrzbC7QNBgDfGgXQwWzm02BjGhrRw+PFcXlvR/8UxYgjwm6if8qviMFtPlBUr9E5Wtm+/sklUae6/eonESZaHX3k/BJuIA+ozsOYj3rRK/gtu1GDLTqvAE2Drcbd5K9B5C7TqVW1G1HFxbBBdqAZkTv0XnjeUVRjeiyiP8sb7LZfJ3Ul1Q7oYOqbqMuDnLchh4hJNPaks1Og3SEziZUrR7VFN0yOXdSiquvffwTnqUdWkgIKjteEeBXnfLSoz5wCxzXOLYeAZykWE9o9yvfKQ97TSEkMLXW3ZgdeuxCxFcPBkFgAjVwBOs2mVeM902+yUzIMixB8F3qPLnLAFJpJ3kn4b1kedc4w57Wt6rnuhW6Qw4afzji6LWMTu3K7qiPVdlbSFekypEZpkcCCQQuk0ArFchdoZqJZ9l89zgI9oK2lBqys8qiU0h3IKmHBsrTTPxTnw4JG49bYVI35tk/wB0IRsamPqN7gF2SP6Ieb4j8apBzBs9o+qPBTs2eB9UX9qvc0E9RgjsugKJ2c37IUX0W2ZgeC6gHjdMWDTrSNzKmxaZHoM72jyVKtydpE/omH+EfBaFzU5amTLv5I0Dfm2jquPcUVHknRaRFJpPXJ95WlLO5IUoPil5HhRoYKBAFhu3KYYZW+bQuaITCuKPFSNoooM34IgTvS2YSxczbeAFWk5rhMg28l1ZUVYiFUKvB8ZhixxDhBG60jthVlo+WtQHEGIMamADr9aNe1ZwrZmjrCQBxIXsmxsOKVNrAAA1oFt8AXXjZ9Jo617Xgm2Hcsup7LxdIPKScOSUG7J0cqtXckkrpQwPwR1dEkkoGF+Un9HS7anuavNsR6RTJLXHhneUD0zEySo285Aj8zU/vf8AFb7Z3oD8bykksbyuLI+spH6eCSSkzb/4UQ1H43JJIBN80+9JJBo6xhrvxuSBsOxJJIDoHo+KQ/HikkgCclTNu5JJBHeUDtR2lJJMCZqOxO7f+NySSRhYq+OFkklUKvF+U3/yanb5LkkJJLaoRD9K3tHvXt2C80kllnzFYunTFkkklK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3765848" y="246588"/>
            <a:ext cx="3365500" cy="584775"/>
          </a:xfrm>
          <a:prstGeom prst="rect">
            <a:avLst/>
          </a:prstGeom>
          <a:noFill/>
        </p:spPr>
        <p:txBody>
          <a:bodyPr wrap="square" rtlCol="0">
            <a:spAutoFit/>
          </a:bodyPr>
          <a:lstStyle/>
          <a:p>
            <a:pPr algn="ctr"/>
            <a:r>
              <a:rPr lang="en-US" sz="3200" dirty="0"/>
              <a:t>Low-Tech/No-Tech </a:t>
            </a:r>
          </a:p>
        </p:txBody>
      </p:sp>
      <p:pic>
        <p:nvPicPr>
          <p:cNvPr id="5" name="Picture 4" descr="Screen Shot 2014-11-10 at 8.49.0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5101" y="1218382"/>
            <a:ext cx="3365500" cy="2997200"/>
          </a:xfrm>
          <a:prstGeom prst="rect">
            <a:avLst/>
          </a:prstGeom>
        </p:spPr>
      </p:pic>
      <p:pic>
        <p:nvPicPr>
          <p:cNvPr id="11" name="Picture 10" descr="Screen Shot 2014-11-10 at 8.53.02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0555" y="4602601"/>
            <a:ext cx="2610890" cy="1835375"/>
          </a:xfrm>
          <a:prstGeom prst="rect">
            <a:avLst/>
          </a:prstGeom>
        </p:spPr>
      </p:pic>
      <p:pic>
        <p:nvPicPr>
          <p:cNvPr id="12" name="Picture 11" descr="A picture containing many, sitting, kitchen, bunch&#10;&#10;Description automatically generated">
            <a:extLst>
              <a:ext uri="{FF2B5EF4-FFF2-40B4-BE49-F238E27FC236}">
                <a16:creationId xmlns:a16="http://schemas.microsoft.com/office/drawing/2014/main" id="{5275629C-7F7D-944F-9151-C0629A07CAF0}"/>
              </a:ext>
            </a:extLst>
          </p:cNvPr>
          <p:cNvPicPr>
            <a:picLocks noChangeAspect="1"/>
          </p:cNvPicPr>
          <p:nvPr/>
        </p:nvPicPr>
        <p:blipFill>
          <a:blip r:embed="rId8"/>
          <a:stretch>
            <a:fillRect/>
          </a:stretch>
        </p:blipFill>
        <p:spPr>
          <a:xfrm>
            <a:off x="7837108" y="474532"/>
            <a:ext cx="3362774" cy="2597851"/>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9AE6A848-D408-4847-BDD5-1965617A58D8}"/>
              </a:ext>
            </a:extLst>
          </p:cNvPr>
          <p:cNvPicPr>
            <a:picLocks noChangeAspect="1"/>
          </p:cNvPicPr>
          <p:nvPr/>
        </p:nvPicPr>
        <p:blipFill>
          <a:blip r:embed="rId9"/>
          <a:stretch>
            <a:fillRect/>
          </a:stretch>
        </p:blipFill>
        <p:spPr>
          <a:xfrm>
            <a:off x="8568182" y="3429000"/>
            <a:ext cx="1819402" cy="3124964"/>
          </a:xfrm>
          <a:prstGeom prst="rect">
            <a:avLst/>
          </a:prstGeom>
        </p:spPr>
      </p:pic>
      <p:sp>
        <p:nvSpPr>
          <p:cNvPr id="8" name="TextBox 7">
            <a:extLst>
              <a:ext uri="{FF2B5EF4-FFF2-40B4-BE49-F238E27FC236}">
                <a16:creationId xmlns:a16="http://schemas.microsoft.com/office/drawing/2014/main" id="{9E991051-3E2D-5C46-9E9E-8E702A06E93A}"/>
              </a:ext>
            </a:extLst>
          </p:cNvPr>
          <p:cNvSpPr txBox="1"/>
          <p:nvPr/>
        </p:nvSpPr>
        <p:spPr>
          <a:xfrm>
            <a:off x="9197788" y="61922"/>
            <a:ext cx="705642" cy="369332"/>
          </a:xfrm>
          <a:prstGeom prst="rect">
            <a:avLst/>
          </a:prstGeom>
          <a:noFill/>
        </p:spPr>
        <p:txBody>
          <a:bodyPr wrap="none" rtlCol="0">
            <a:spAutoFit/>
          </a:bodyPr>
          <a:lstStyle/>
          <a:p>
            <a:r>
              <a:rPr lang="en-US" dirty="0"/>
              <a:t>PECS</a:t>
            </a:r>
          </a:p>
        </p:txBody>
      </p:sp>
    </p:spTree>
    <p:extLst>
      <p:ext uri="{BB962C8B-B14F-4D97-AF65-F5344CB8AC3E}">
        <p14:creationId xmlns:p14="http://schemas.microsoft.com/office/powerpoint/2010/main" val="241539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data:image/jpeg;base64,/9j/4AAQSkZJRgABAQAAAQABAAD/2wCEAAkGBxQTEhUUEhQVFRQXGBoYFxcYFxUXFxcYGhUXFxwcGBQYHSggHBwlHBcWITIhJikrLi4vFx8zODMsNygtLiwBCgoKDg0OGxAQGy0mHCQsLCwsLCwsLCwsLC0sLCwsLCwsLCwsLCwsLCwsLCwsLCwsLCwsLCwsLCwsLCwsLCwsLP/AABEIAPUAzQMBIgACEQEDEQH/xAAcAAACAgMBAQAAAAAAAAAAAAAGBwAFAgMEAQj/xABREAACAQIDAwgFBQwIBQMFAAABAgMAEQQSIQUGMQcTIkFRYXGRgaGxwdEUIzJSkiRCU1RicoKTssLS4RUWM0Nzg6LwF0SUo7NVY8MlNGWE8f/EABkBAAMBAQEAAAAAAAAAAAAAAAABAgMEBf/EADARAAICAQIFAwIFBAMAAAAAAAABAhEDEjEEEyEyUUFh8BTRgaGxweEzcZHxBSIj/9oADAMBAAIRAxEAPwB41KlSgCVKlYySBQWYgAC5J0AA6yaAMqlLLenfxyxTDkxx/WA+cfvF/oDs0v4UET7RdzdizfnO7H21agc8uISdI+gWkA4kD0itbYyMcZEH6S/Gvnozfkj1/GvOd/JXyp6CPqn4/P8Ag+gztGEcZY/tr8axO1oPw0X6xPjXz/n7h5VA3cPIUaBfUvwP07aw/wCMQ/rE+NYnb2F/GYP1sfxpCE9w8q8zUaEL6qXgfR3iwn4zD+sT41id5cJ+Mw/rF+NIQuOu1YmZe0U9CD6qXgfo3lwn4zD+sX417/WLCfjMP6xPjSA5wdoqXo0IPqpeD6BG8GF/GYP1ifGshtzDH/mIP1qfGvn29SjQg+ql4PoZdrQHhNEf8xPjWa4+I8JI/tr8a+dgPCsc1LQvI/qpePzPo8YlDwdfMVmHHaPOvm4uK852jl+4fVPx+f8AB9KVK+dMLtWaI5o5ZEI+qxFMXczlBMjLDi7ZjososAT2OOA8R/Ok4NFw4mMnT6DGqVKlQdJKlSpQBKCuUjaeVFiHCxkcdoDBUU9xc3Pcho1pT8peIviJR9UQp6pXP7a1UdzLM6iBEzE3ZiO0kmw8zXMuJDf2atJ3qLL9trCtsgzaCMNbXM9so87+quaSYMbF3mb6kQIUeLDq8SK0bOOMTaZsn9q0Sdihize71CsRir/RWR/BSB5tatdmj1ywYcdrHO/qsPXWHOhv7zES/wCGuRfMD30rK0L58/c7Ii54pkH5TA+pR763J32t3X9t6rRhtbjDseu8koPqJNWEg6Og4Lcjs4e800RJJbfP1NM+MC1XT45j3VabB3cnx03NwDhYvI18kanrJ6z2KNT3AEhubv8AJfgsPrKpxMnW0tiv6MX0fO576TlRrjw6uoi8PHJKbRpJKexFZ/Uoq0g3Tx7fRwc/pQr+3avpOCFUUKiqqjgFAAHgBWyo1HQsKPnAblbR68JKPsH2NXJi9m4mD+1ilj/PRlHmRY19NV46gixAIPEHUH0UahPAmfMkWL+sPSK6vZTh3h5PMLOC0SiCXtQdAn8qPh6RY0rsRsd8O80Eq2ZFzi2o0YC6nrUhqtSs5cmFxOGBAWAZsi9bWJtp2DjWqurBPlcMGKkBrMFzEdBuq3A8O7j1Vy1ZiYmppxOg7ahq83a2Uk0yBypUIzZWOmYMijNfS1mv5UmxxVsH450Y2VgT2VtQ2PhTO3q2HB8mc50bKha4y3RwCQUtra+lvjS42iAJNPqqT3MUBYfavQnZU4aR6bn45pcMuf6cZMbeKaey1XdCHJvIWjxJJv8AdL+pEovrF7nowdxRKlSpSKJST38mzYqY9szL9iOJPbmp2Ug945c8ub6zSv8AaxEnuAq4HPxPaULgOx0ec3+jfLEvidAfTfwrCSU/QaS3ZFh11H6VtPIVuxQzWDF3HARxjKL/AJTdniRWovk6BZYr/wB1CuaQ+Jtx9B8aoxT6GAhydIRRQ/lytnf2n215z+b+9ml/wkyr5299ZGPL0ubjj/LnbO/oXWx7risTIW/vJpP8NMi+f86RXz5uY/Jb6/J3PfJL7sxqzDdG3C65SONuBtfrsQKrVwYJ6UR8XkLHyua71v8AkgX1tpVIym7+fyOTkvSFcAgiKl7lprfS5wm3SHgFA7gKIdo7WggF5pY4+wMwBPgOJ9FfPscpU3Vip7VJB8xWEkhJJOpPEnUnxJ1paDRcS1GqHPieUPArwd5PzI39rACuX/ibhPqT/YT+Ok+TXlGhE/UT9h1YflEwLcXdPzo39qg1f7O2vBOLwypJbiFYEjxXiK+f8RAFGl+qxJBEgIvmUDUAHTWtCOVIZSQRwINiPAjhRoRS4ia3SPpCedUUs7BVUXLMQAB3k0lt8d4FxOIkeMdEosSk6EorFyxHVdj5AVQT46WSwllkkA4B3dwD3Bia6NlbL+USFWYrGoBcj6RvewB6uB17qFGhTzOfRGiBwuuYg5XGgBtdCBx6iTY6Cw665SKM23RwzLZFaNupw7k37wxINCuLwzJ9LiGZGtwzIbG3cdD6apMxcWkcjVnhsWyEMpIYcCKwIrr2TsWTEuyR3VVALsFLNrewUeg69XlQxRTb6GWN27LKMrvdeNgAoJHC9uPhVfmubniau9sbpSYdRIS7R5grZ1yspYgAg8CLkC3fVGUIax4g2PnSTHKLW46OSs3w0x7cTL7EFGdBvJQPuEntmlP+q3uoyrJ7no4+1EqVKlIs1YuXIjt9VS3kCa+fNoG5QHW0aeZQMfWxp4b4TZMDiSOPNOB4spUe2khtUfPSDqDFdOxej7BVwOXiXsjQ63BBPV9FDb/V/wDz01pEBXoqVjXryC7nxdvbrRlu3syGPCHFzRCUtIIoImNkLE5czk6cb8dOie3Tv3i3ZV252SKPAwxRK0zJaRWZmIAjjS3Za+hNxpVWjJRlVr5+wvFgjU3C3P1m6TeZrYXJon2tuPiI5MsCtPHa4cLl1uQVKseIt1aajwofkwEgl5kowlzBcn32Y2sLekVSozkpLc5qld+L2LiI1zSROq3YXIHFPpW7bWPlRzHu1gsGuHTGJJPiMQwUKpOVT0QbBWW4BYa6k8QOwbQRxti3ryi7ffdYQYhhhwebEPPMC1+bGcodWNyL2sNTqeyhGhOxSg4umSpUqUySVKlSgCCrfYW1BE5z6KwAv2EX493SPlVPesWNJjToYMu8UEakh1dupUIYny4eJoIx+KLnvuzN2ZnNzbuGg9FcVzWSilQ3Ns9vV1sHb/ydyWBAOUhkGqsq5bkdYItfw76pK8NAotrYK95d7vlK5BfLmVmJGUHKcwVVOvEC5NChclsx4k3PnWBrJR7R7aEqKlJy3HXyUD/6bGe15T/3XHuowoS5KltsvD9/OnznkotrJ7now7USpUqUigd39f7kK/XkhTzmQn1A0lsZJmdm7WJ8yTTf5RJbR4cf++G9EcUj+0Ck84rSOxx8R3FxsbeyfDxGFObaMnMBImbKT1rqOvXW+tdbb94kl86wyK+S6PHmQFLEEDNxuAdb68LVp/o7DYaON8Zzkksih1hjIUIjfRLtYnMRrYcOusf6Q2ba/wAkxFu3nj8KfQha9rC7diaTEYc551E2JnzEFiLRRFSwWNWUi5UjQjR71dYbDQDm53SMSIZZi2SJGVUBQg82zX6TDix79RS6WfZzC4wmLsex7+6oW2d+LY0eBX3ipo1Uml/v7B9vDhYpISp5lp4giNzv9nE2JZQ8hHAtqWHZbTjXZEcVC6tiZ8McNGtzMUKSsctrEFiq95HHhbXRaFtnfgNoD9X7xWDvs0WzJtIDq/sPVcU6Frd3Xz/Bc7V31RkmyRQyM8oRRLEWzQKC95G0zXkNwv3vrINI9yTYC5JsBYC5vYDqHdV60uywQCNoqTwBGHF/C41rMx7M/wDyI/QgqlSMpKUtwdqUQiLZn19ofq4anybZv4THfqo6NRPLYO16Bc2GpOgHaaIfkmzfw+LHjAvuqfJtnDUYvErxFzAesWPA9hI9NFhy2cEmwJx96GNyLBhxUtfjbhlv4EVh/Qk9zZMwFjcFSCD9EjW9j1VbtiMH/wCp4oG9/wCykOtrX+lxtWCNhRa21cSLXt9zT6X1PBu+lbK0L40U8myZlHSjI0B4jW7BQAAdTmYC3fXn9Eyn6K57cSuoFmZSCfFWFxobaE1cMuEIt/S0tr5rHCz2BuDcWOmoB9FZqcMNV2uw6v8A7SYadlgeHdRYtC+NFI+x5wbGNr2vpY28bdfA27CDwNa12bJzgjyEOQSFOhsAWPqU0SNPATcbYUa3CjCzgDhoATwsALVq5mAtmTasIa1gfk8y2Ay2GY3NhkXr6j2m5YaF8a+4MYnCuls6Mt+GYEX8L1pvpVtvHg54mUTMkisuaKVMrJIhJN1cAG12Oh4XHVaqeTgfCmS1THzyaJbZmF/Mv5ux99E1D3J8R/R2FAINolvrwNrkHsOtENZM9KOyJUqVKQwC5UJbHDjsE7f9sIP/ACUryt9B16UwuVCX7oRfq4dj6XmQfuGgfZaZp4l+tIg83A99ax2OHN1mGGMwyy7XkRgCq5EAPYI0HtFFG8G7WHeNIwijW5VbAvZTxsQbDjoeoUN7EfNtbEudAJH17kOW/wDpNVuP2i7yvLnIYk2N7WHYDfhbSpcHNUi5Z1iVtXbGRsnYsCxIAiPZQM1gSfE9Z767P6Jh/BJ9lfhQtybyE88L3UZNL3APS+Hqq92ltHERyWjg5yMcSCcxtFM5AHD6SxrftfgalqnRtinrgpUdZ2PB+CT7K/Cq7bWx4BDKREgYKSpCgEMNVI9NqjbZnBucO2W3Cz3BvENSFJt02Oik9A6aGt+1pycNmZShbmrqbXXNIgINtLi9vRSNOlC23a2RHitoTGQXVXYKOrKCdBR9tXZOCw8LyvAnNxKWYBBcgDqoG5MldpJ2jIDnnCpYErm6swHEXrfvfvdLJDPg8RgJS5DqWjLMisCGiZWC9IA5SeHDhxFORlCtNlxukNn4+N3iw+Tm2swYA8QSLEH1d1EH9UcJ+BTypZ7gbyDAxc2MHM0shOdtVBbURqFIsBqATfS5OvCm9sx5WS86qjn7wG+Ud7cCevTTW2trmUWqZVnc7B/gV9dcO2d0MIsErCIArGzAi+hVSR6wKLartvn7nl71y/aIX30xuKoT2z9hricbLH96khRR1ABm91MePcrCKLc2TbidfjQfya9PFO/a7H1X99Gc2+2DjcoZL2ZFZwLxo0mYqHfq4G/G3XVSfUjElptnv9ScL9T1n41g242F+qftN8a78TLOcrYYo0ZSMrcCxvIlze4NuaLHyrFMdi764YAXX+8XgSA3AnhqR2jsNSaUvBXNuFhfqt9pvjXDtbcfDLBKyhgVRiNSdQLjQ0RQYnFGKEtEiylgJVJuFXW7KQdeANvyrX0vVZj9qTmEh8MyBhZjnBCgg3vp1HKvfe40picY1sLTbAts/DL1fKMTk7lDKCB3ZtaFsR9E+FEu3z9x4AdoxL/bxGnqFDWLPRPhWqPPl3f4/Qfu4MOXCr6PUiUSVTbopbDL6fh7quaxPRjsSpUqUDFJyky3xkn5McS+fOP76FMBiDHKkgFyjq4HaVYNb1Vfb7S5sZiT/wC4q/ZhQe80OoOlWq2OCfcw3wsBGIkxODlgeObMxSSQI6F7lgysRYgk9txb0+43ZksjZhHApPHLiksT226qHtzd11xsjFzZQTRyeTPC9p+ynwqdma8vXHquhp2JJicLn5vDRNnte+Lj6r/E1a/1gxv4lGfDFw0E7V2ZsWBskuMVWuRYKHsRxBKKQKtMBye4PERrLBOJI2+i6hGB6jr2g6W6qVopQnFUtvnsEY3gx3/p4Phi4KrNt4/aUy5EwGRdb/PxMSbWBBBFrXv4gdlch5KoeqS/6C1T7y7gw4aLnGOYdLQdHgjMNR3gD00dAfMr+V9jp3TwO0cG7t8iZ1bgOciuOHXfXhVwNq7SHO2wMoLyBgeeRsqgICqg3AvlY6Di5oF3I3NbF9IvlS1zoToT4jWjU8mEfVOw/RPuem6FFSrp+32PIdq7UVAvyae4ULe8TG4QqDqD12Jve+vCuifbWN+ey4LFDPHlTpKebc84S4PHi44HQKB2UBbXjhhxjYOFsViZUAz8ymiki9jmmHAWueFzbjWzYcUeIxfyIyYrD4gqWVZlKhrC5ClJmubBj2dE61NxL05Kv5+gbf1k2hpfB4jgA1o0PWMxXTQ2va9wNL3qv2lvDtKRSnyKbKQLnmmvmAU30H1wT4G1dB5OpurGOPBpf46rdu7pT4aPnDjJSBm4SSg6Ru/WxH3lPoS9dHBuvJi8IzXwWKIIIUrh5CQSOJUgBreNbMJgYEwEmDbAbSbnTneUwHOZBqrAcABb6Pj2muDdTZmMxhBXFTKuvGWXQDruGFFGI3Jxaa/0jKBew+exIJPYAGNzTdCipV0OzYG9fyfDxQtgse3NIqBhhitwosOjmNjYDrqw/r2n4nj/APpz/FQyd2saOGPxB/zcZW2LdnaB0XHyk8bfKJgR4q2opdC7yIIP6/w9eGxo/wD1z8aqN4N8GxERgwuFxJkewu8RW2t9OPWBqbACtJ3X2qP+cm/Xt8Krts7K2jDC7y4ucpY3HOtr0SeoA9XbQqFJzoot8SqNBh1YN8ngWNyNRzmZmcA9diQPEGhrFi4t2kD1itp6h3CsJBdkHay/tCtPQ5LuR9HbvrbDp6f2jVjXBsJbYeL80Hz199d9YnorYlSpUoGIveCTNPiG7cRKfQHyD1LVVD1nsrpxUma7fWZ2+1I7e+uUtZHPdWx573GFySx9Ant+Aoi5R55U2bi3gvzgiJBF7hbjMRbX6ObXqqn5LI7Q+ftNG+NmRI3eQqsaqWctbKFAJYtfqtesnuduPpFHytyfbuPjcVEJlJw4Jkcm4V8raqGA4ljr12vX0Nuu8cJeIRx4dSM+VcqpcEISLAaEZOqhvd3ZEERZ8Hm5iZzLGGvZVa3RRbXVb3IB1F66dpYB/lEM3OvGvNtmQMSHVtBcfejgdNTbWsNf/b2R3rFcEvVjDtQPyqT5cNbtRz5PEP3qut0cfzkTLmz822UNe91KqwN+viw9FC/LBJ80o68tvtOD/wDHW8etHDmWmLRYclsNsMT+aPVf30ZGhvk9jthfE+xRXbvHtrmFOUAkWJvbS5sALkAn00pNLqyscHKkgM2fsN4MZjpQVvLisxva5jKqwH0eou/Ajvr1NjNJj8DO1s8cjm4OvNmGS40UffZLXvpm1N63TYppTnklAY/RW5U5RrplH53orLZmPaFlKEPmFrlkfTjob3169eoaVyqS12ei8bWKvYYQoR5TZbYT0v8A+GRP36Jtn4jnI1cjKT1UG8rEtsMB2q5/1xD312LqeZkVRZo5IYrQMfD30a7WXSPue4+w/wDOhfkrjthL9tvZ/OjGeFXFm4ekEHtBGoNAodIo5Y48rOZJdDwF8gUW4Xvqe+tezcplfK2bKiffFrZmcniTxyr5V5FEyzOAxcFFbp2ve7A2IGg0HnWjaQKguIXzDgyugN+oA5s2psLW17KCy6NCfKRLbBt3kjzjce+imHNlXNq1hmI4E21t6aDOVSS2Ft2t71H71CIn2sTzVimskY/LX9oVm/XWOG/tovzx7a0ex58dz6S2WtoYh+Qv7IrqrThB0E/NHsFbqxPTJWnGy5Y3b6qsfIE1uqq3smyYLFN2QSeeQ0CbpWI06In5i/sg1olPzbf7411Y0WJHZp5aVwY17R+X7QrY8/1G/wAmifc4PaB7KKsY4EbllLAKbr0bsLG4sxA1HaaTewN+5MNHzcfNuo62je/mHHsqzblSl644fsyD9+opnWssaosNj4TZcUkhj+UwZrKYs8ixoXw4xGaNUJBORhwLFTYACst01WIsmLxUU8cYcKxjlBuHIPOu4y5hYjLr6hVR/wASQeOHwx/RbjbL7NPCtT7/AELccHhr5g9xdSWWRJASQtz040bXiVF+FDTe41nitmxvYfDKi5UUKOwAAUseV6XpqvdH7ZifaKyHKy34CP8AWN/BQ3vXt75YQ5AWxv3cAAPAW8yfChJ2RPLFxpMa25KWwcffc1s2uIo3WbEOqRqwsTwLhSRc20A1PiB6QDY/KUIYUiMCtlFriW1/Rk0roxPKXFIMsmEDDjbngeIK/U7GI9NJws0jnitmHRfBuFGaDpHojMikm5GguDe4It3GssNh8KSrIY2PFSHDdfEakceuls+9+BYMDgfpXv8APXGriQ6EW+mA1rWvftNYYPenAxrGBhpSY5eezNKrM8maR7uxGvTlZ9La2pafYOfHyN2KMKLKLDs8aXXLDJ80o7rfacH/AOOukcqcP4CX7UfxoP353mXGgZEKAFdCQdFzHq0uS58hVJEZMkXF9RicnKWwa0VWpVbscoUGGgWKSKUsOtchHrYVc/8AFPCHQxT2OhBWMi326VMpZI1uF+NVgyugzWVxbS/SKEHw6PV5Hq0pZpkYCQqA184kAU6WID6ZtLaajMaWLbf2fkESvjEjEXN5FWIJra7FA2XNoTe3Fm7dLXZO+mEilMjT4qS4cWdSbBmQgAc5l0yn73r0trcpj5kPIzL0Acrb2hQdpP7UfwNdv/EzA9so/wAs+40Jb/byRYxEMObKjqCWFrkhybLx0sONNLqTOcXFpMBcRMB412bsbKmxGJjKLcKwJPUB3mtOwNnHE4hU7T5Cn3sbZccEapGAALAkcSdOPnRJ+hlixX1LxRYWr2pUqDrJQ/v81sBOPrBU+3IqfvUQULcpD2wYH1poR5SB/wB2mtyZ9rFBj3u7HvPtrmxAuAO8eyt0/wBI1iFu6DtYe0VqcC3HVuzsLDphoxzMZJUMSUUkk68SK08/s1my83AbnKH5j5ste1hNkyE3041Y47CO2CeKPRzCUXW2pjsNerxoLklBTmxLmuChwV5OcYnQK0ZHzdrjQdAc2NbMaxbPb4bho5I2/wAvT3fT7e7C3H7HwMUbyywQJGilnYooAUC5Og7qBNk72bJmnSKTBPhhKbQSSxlEl1sCCDpcnw76PNrbPL4Lmpen0IxJ15gpQv43Cmh3bOCXERCKQ57uigBTfnA4KkZdVta57uOgNTKVNKjnWJOwhbdLB/gFHhm+NKnfLAxjG8zGMqZ7WHl7b08aS20l53aqjtxDD0c83urRHPkSpf3DzCbjYJFA5rN3lmufI1MXungUUu0IAAudW9WvGiSqPeiNm5lQLrzl28FFx/vvqZOlZtGCboD9obBBIbD4OMx21V3YSHXiLGw06jVlsbdrA4hWvDlkXR0zHTsPgaukxJCm6ajqGp9V64NkN93nKNGj6XUeF9f9NZQm2zbJhgo7Gw8nuCP3hHp/lS93/wBix4aURQ3AJHHvVSeHiPOnbSc5S5c2Py/lj/xRD3Gt0ceWKrYvt2eTbDywLJKz3bXTLb1irGbkuwYBJkkAAJJ6PAanqor3bW2GiH5NdG1jaCX8xv2TSKUI+BcDcTZxNhiJb9hU/wANdEHJdhZASk7mxseiNDa/vFC2CgYIQ0Ut7HhFmUEsTe9jrY0x+TfD5MJbKU6R6JFiD9Lh1XDA+munNgUFalZljak6caKNuSOH8M3l/OhTfHd5cFliRywYh9eo2cfDzp5mlDyqSXxSDsU/sqf3qwjuVlhFRsp+TOH56QWJcJ0R18QdL9xpobCw8yzHnL2IHgWuuvHjYdlJ3d/a3yTErLYleDeFPLZG0Y8QEkicOh6weGh0PYaUl1DC00XNSpUqTclBPKnNaGBe2a/2YpD7bUbUuuVeXpYdf8VvJVX9+nHczy9rFxKda3bNTNiYV7SPaK0MNa7t2EzbQwy/lL7T8K1exxw7h5Y/Ec1GWAGlhrw1YL6r1zbGxhdQJD85lDdQuDrw7ibW7LdtWJW411Bqh2nstxndLFR01jUWbMF4Ib2voSOGp41i7s9GKT6M59tbReQSIhsoutvr2NjmPZoRYdXjYV8WMYyI6AgLwzXuTazaHqsSOrr7qwwePwzKp58gtlIzRvc85YoT2ZlZGsbGzi4B0okwmx1Q5iSx8gNb02k3Z0KWOKLSN72I66TWwxzu1Yj2sX8kMlOGaTKjN2KT5C9KPcBb7S/MjYeBChfZfzqkcOTeI2RXLtKK6X611/3/AL6q6aAdrb3BMVNhnZ84xEESIFFm54IQQb/RGdcxPAuo++F4krTN4upIvYQwa5A14G59lWOy8DkZ5GWzvYdRNl0Go7ezwoWl27hwubnUCng17L9Ave5+9yqzZuBCkgkCr/YUzO2ZJRJAFK3BDfOK5VhfjcWN6yxR6m2edpUXdJXe85tpnudvUxX3U7EWkbtY5tpt3u585SfYa3RxZfQd2yFtDGPyB7K5t42+bC6gkngSLWU2JIBNsxXgDxvbSu3BD5tfAeyqDakuGnb5yUBVfIpbnUXnEZ4mCurKGszFCNQDYcSKSNCqKkkgw4ZVYEsyuxbNrb5togG7yW86stg4kwnKVJQlFFrgIS+QZUNgRdhcjUXXQjUccuAwEqFTiICrdH6ZF7nLa/O9Z09VbhhcOCUjxEIYNGSBIAxYMQvSLGzFozw1JjseuqbGGBpK8p8v3Yw7B7UQe6nJhpQ6KwZWuPpKQVJtrYjiL0j+USS+Nk7tPJiPdRHcxz9gNFqM+RhmGLkAJyEEleq4HG3pFBRo95GI/uiQ9zfufzpz2MMPcOOpUqVmdpKV/KtJ90RDshY/akQfu00KUPKdJfHEfVhjHm8jVUdzLN2gh11zjEsmIuiuWAXLk4g61uU1d7gpmx3D/dv5VbOXGrdGz+su0x14keiP3rWtt8doj+8nHisB/cp4JwFDeN3xgEhjijmxTqbMIEzhfFiQPKs3NLc7cfC5MjqFuhXNvZiyQWJJFrEwYUkZeH931dXZXUvKBjxxdj4wx+5aY+B3rwzyCKWOTDyNoqzxhM35rXI6+2iHmlHBQPQKFNPYMnDZMbqTaE2d/sW4KyEMjCxHNhbg6WLAcDw0tVDgttvh5+eRhzpuTcXBve9wLU5t8YkGEmYqt8oF7C+rqvH00u+SrZqTYqVpFDBBcAi4vcDUHxqr6GEoPUlZBykYv6sJ/wAp/c9cU2+DMSz4fDFmkSUnJMCXj5vKbiTq5mLTgcguDTkxGCgClnjiCgEksiWAAuSSRoLUDbU3igJIgwkJX68kYF/CMAG3iQe6rhCU3UUTkksauUwIXb0eQp8lhykMts+J0VomhyqTKcqCN2UKLBcxsAaucDyivEGCQRAM7OelJ9JzmY6k9fVVpg9uQXHP4OBl6zGuUjwRic32h6aMMJsDATIskcMbIwuCMw9V9CDoQdQRRkxyx9yDFkWXsmA45VJfwEQPbmc29HX50DYnal8Tz9tQRpfssNT2m2tO3Hbo4IRu3MqLKx0J6gT20m93tlJiMbzb/QFtPTUWqHKM7SbC6HlbZQB8mU2/90/w1oflFgZizbOhLEhicy3LDgSeb1I4+ijk7m4G1vk6eb/GtD7h7PP/AC49DyfxUWvBenJ5Axt+8IzKzbPXo3sBIMp6efVcoBs3SF+B1416u++B6N8C3ROYWlPHM7X46kmRye2+tFh5O9n/AIE/bf3mqXezdbZ+Cw5naCRwGRcqyWPTYLoW0670WgrJ5NsHKrh1VVXDSqqgAAMhsALAcewUAbyYznp3ktbP0rdmYl/fRfu5u3gMYXVYZomQA3Z1YEEkdQ46UD7UUCVgOAyqPAIBRBp9UZ5NWnqcZplcikeszd3tb+VLVuFNTkVj+bmP5vtc++iYsHcM2pUqVB2EpK8oUt8fP3CJf+3f96nUaRW+cl8bif8AEt9mNBVQ3MOI7SlAok5MEzYtj2e8mhoGi/kkj+dkPh7KuWxjh7g435xLiCOGIlXxMqQZhxVWvmPkLemrbAYGHCwhECxxILkmw4DVmbt6yTVZvvgneBJYhmkw8iTqv1snEeRvbuqqwbNtZs7HJgUbSIMM8zix+cynoqOodfHvHO3Uvc9yGNTwLrUU3q/v6dPXpt+PuTFI+1myrePAoT84VHOTuLjoZh0UHb1+oWu4+OeTDZZTmkhkeB2+sYzYHyI8qsNsbThwcOd7KqiyILAsQNFRf9gVwblYB4sNeUWlmkeZx2Fze3jYChKpe/qE56uHfSo2tP5319ff8DTyhS2wMneyDycN+7QpyLL08S35o8z/ACog5UJbYMDtkHqjkPwql5E16GJbvQft1r6Hlv8AqfgX3KLiyI44gbCRizd6pY2+0yn9Gl5hcRziK44OAw8CLj1Wpj8oWCLQpKovzRJbujYDMfQQhPcDS7jiCoFSwCiy9gAFh6BpXq8FXL6fieR/yCfM6+1GMCEDU3PWfgOod1GXJ3jCJZISeiy84B2MpVW8wyfZ76EYSbC/G2vDj6KMeTnBlnknt0QOaQ/WOYNJbtAKoL9oYdVVxbXKdmfAp85V72FW8suXCYhuyJ/2DSi5OI741z+V8TTT33a2Bn/Nt5sB76WvJWLzufyj+zXkeh7Uu9BY26Ul26UYYztLz4zrO6l5HRHYfUzKo1Oi6ZeFbE2TtHP0sSoQiIEqTmOVo87AOhCswEo006Q0HGubB7tY2JG5qeNZckaZs0jLMys+eaZWHRkKvfKL6ooLWtbui2btDnTmxI5oyixAjzCEc5YANGemQYwb6aEi1I2KqKLbGcoZFJEK3kyx83zgXChsoMYJcn5WQb5dVuFtXdvYMYNnKEXn57oJRzUb5lv0yYdVJ4aC/dWgptKCMkdNYoGbLcStJKoDgL0ecuxDJbXQgjXQaeUKFn2fCMRPHDKZYyxIfIXsxMYKAnhcAka5deNJgZ8nzSqcRz0AisqkN8nEDN9O4JCgMBYdWl++lVjHu7Hv9mlMfcSNo8NjG+UJKnN3VUd2yELITdHAKX6PVralrOek35x9tVi2OXNsjU/CnByOR2wzntK/s399J6XhTu5KY7YT9L2KtOYsG4a1KlSoOs8NIHeGTNicQe2eX1Pb3U/jXzxtO/PTA8RNKD4841XA5+I2Rzjr8KP+RyNcs7H6VwLd3+7UvgayHo8hVNWYQnpdn0ZloJ3t2Nh45EkWPEI8rWd8K2QrqAGdbEWLOoJAvrc6AkKxMY6/RYjwJHsrYu1pxwmmHhI49hqXjT3OrHxssbuFobO62w8I9sSvPTODYPiGzsCLHQfRvqO8G4NiCAVPSAXeDFDhicR+ul/irYN6saOGJm+2T7aFCth5ONeR3Nth9ytS2giHazN5AD9+tnI9GBhHa3GS3ko+NLLaO2Z5/wC2ld+5jp5Vt2RvJicMpSCYopNyLI2v6SmnpMeatdj9x0pSN2Vc5VWIXXpEKSF0BOvDQHjwNKzHYRT01gxOHLB2yLFzsYyIGICkowJvYKpK6G2gvVMOUDHj+/v/AJcX8NZryjY4f3qnxjT3Cqg5wdxYTnimqkrLXZWCgdwszzt040KxxqgLSIGVXZZHYcQLgrx4kXNNXCwJGqoihUUAKqiwAHAACkuOUbGdfMnW+sQ42tfQ8baXrcvKdjeyA/5bfx0TlOfcwxyxQVRVDD5RZLYCXvKD/uKfdQFyRi8jfnH2Cqzbm/eJxUfNSCIKdTlVhfQjrY8L38ard2N4ZMEzNGqPfqbNp5Go0ugeSOqx/WqUqByq4jrw8PoLj3moeVaf8Xi+09GlmvOh5DvaW92BgZkmxUKOlsyFhnF7EdAa8CDwqp30lwOLwaPJKZIhKrRNA6sTKA1gNcp6Ja4PAdhtQxiOU0yKUmwUUiMLMpckEdhBQgiuLbe/KYmHmWwaooIZDHLlKMLgFRzduBItbgTScXRUc2K1qfQJNiYeBMDi3gaQl0ysrhAymzAfR0N858qVpN9aI8NveI8M8CQWMhu8jSZmJGo0CKABb29t6HFp44uKpmHEyxuX/n2mEw0p88nEdsIvezH3e6kO7C636yPbX0DuIlsHEe0E/wCo0T3Dh0ENSpUqDqJSl5Td13ilbFwqXifWVQLmNgLZ9PvTbU9Rv26NqpTToicFJUz5qjnU8DXucdtO3ae4GAmYs0ARjxMZMd/ELpfvtVVNyU4M/RfEL4Op/aU1etHO8EhS3rwmmZiOSCI/QxUq+Ko3stVPieSPEA/N4lWHVmUr7zRqRPIkBVYNRTNyYbQXg0TfpH4VwT7kbQTjGD4EU9SFyZFHXlWjbq44f3P+pfjWlt3caOMB+0vxotC5UvBwGoBXWdhYz8AfMfGsP6Gxg/5d/L+dFoOXLwaCKxre2zMX14eT7JNYHZ+JHHDzfq3+FFoXLl4NRqVkcJOOMEv2H+Fa2SUf3Mv2H+FFhol4Mq8rAc7+Am/Vv8KyyTdWHnP+VJ/DTtBy5eDIVK8+T4jqwuJP+RN/DUOGxX4pif8Ap5/4KVofKl4JWVqw+SYr8UxX/Tz/AMFWOA3U2jPbJhJlBNryLzIHeedsbeAPgaNSHypeDHdbBnEbRwka3IEyO2lxljbnGv3WW3pHbX0mqgaDQUG8nu4ibPDSSMJMS4szgdFFvfJHfW1wCWOrWGgsADOs27OuEdKolSpUpFkqVKlAEqVKlAEqVKlAEqVKlAGOQdgrwxL2DyqVKAMDhk+qPKvPkcf1F8qlSgCfI4/qL5V78kT6i+QqVKAPPkifUXyrz5FH9RfKpUoAyXCoOCr5VmIx2DyqVKAM6lSpQBKlSpQBKlSpQBKlSpQB/9k="/>
          <p:cNvSpPr>
            <a:spLocks noChangeAspect="1" noChangeArrowheads="1"/>
          </p:cNvSpPr>
          <p:nvPr/>
        </p:nvSpPr>
        <p:spPr bwMode="auto">
          <a:xfrm>
            <a:off x="578656" y="356245"/>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12" descr="data:image/jpeg;base64,/9j/4AAQSkZJRgABAQAAAQABAAD/2wCEAAkGBxQQEBQUEBQQFBUWFBQUFBYUFBQUFBUVFRUWGBUXFxYYHCggGBolHBQVITIhJSkrLjAuGCAzODMuNygtLiwBCgoKDg0OGxAQGzMlICQuLC0sLC8rLywsLCwsNCwsLCwsLCwtLCwsLCwsLCwsLCwsLCwsLCwsLCwsLCwsLCwsLP/AABEIANQA7gMBIgACEQEDEQH/xAAcAAABBAMBAAAAAAAAAAAAAAAGAAQFCAIDBwH/xABTEAACAQIDAwUHDgwFAwQDAAABAgMAEQQSIQUTMQYHIkFRFDJSYXGT0hUWNVNyc4GRkrGys9HTFyMzNEJiZJShosHiVHSExOElQ/CjtMLxJIKD/8QAGAEBAQEBAQAAAAAAAAAAAAAAAAECAwT/xAArEQACAgEDAwMEAQUAAAAAAAAAAQIRIRIxUQNBoSJhkbHR4fBCBBNSwfH/2gAMAwEAAhEDEQA/ADrnC5fR7MTtfvQotmZrA5RfQABlJYg2zKACTpxrG88uPdiUEKDqFnc/CWa3xAU356sUX2llJNkjBA8crNIfpgfAKAaAPxzv7S8KDzf/ADWA52Mfmzf/AI2a1i25Ga3Ze97aCgOvaAOcTzq4+RcsgwrrobPCGFxwNibXryPnTxy6KMKo7BCAP4GgcV7QBrNzn41xZxhGH60Ct89bU519oqAFaAAAAAR2AA4AAHQUDUqAOxzs7R8OHzf/ADXv4Wdo+HD5v/mgSvaoDsc6+0fDh83/AM16OdbaPhw+b/uoFFZA0AdDnV2j4cPmv7qyHOntHw4PNf3UDA1mDQgcDnR2j4cPmv7q9/ChtDw4fNf3UEA1mKANhznbQ8OHzX91ZfhM2h4cPmv7qCgazFUBn+ErH+HD5r+6shzkY/w4fNf3UGg1mDQBgOcfH+HD5r+6shzi4/w4fNf3UIA1mDUAXfhEx/tkPmv7q9/CFj/bIfNf3UJA1mDVAWDnBx/tkXmh6VZDnAx/tkXmh6VCgNZg0AVjnAx/tkXmh6VZDnAx/tsXmR6VCgNZg0AabO5ysZG15BHIvWEzRP47XZkJ8RX4RXXeSnKFMdCJEN9L8LXFyDdT3rBgQVubEcSCCa4g0ec1m02hGKA/RaJh/wD2Vw//ALZKgOe87cufaZa1s0GGa3G2aFTa/wANBlGXOzGU2kVbiuHwynyiFAfmoNqFHWy8C2InjhjtnkdY1zGwzMbC56hrXQfwIbT/AGTzp9GhHkL7J4P/ADMP0xVwMSpZGCmxKkA9hI0oCsr8z+OCFzJgQoJBYz6XBsRfL2it6cye0mAKnCEEXBExsQf/ANaOcWrIWilUIUGUMT3t75hobEG9dO5PKww0ecZTY6WsbFiRp1adVcOl1nOTVHfqdJQV2V6/AjtP9k86fQpfgR2n+yedPo11flpsHujFZ9/tyPoKMuCfLDpfW1u+7fgqB9aX7Vyq84fsrucAH/AjtP8AZPOn0KbrzQY4ybsSYEuOK785uF7Wy8ba2qwfKbBzzYbd4Z2jYshMikCVQjB/xYYZWYlQLMQLE0JQbMmlaQqk4GbEhHUhZWdt4o6V8sZV2bpqTe3DWo77FVHMhzJ7T/ZPPH0K9/AptP8AZPPH0KsHhEjwOERZJAI4YkQySsBoihczses/1oQ21PNtiCZMPBIixYhFQzK0JmAUlpFz26HSFhbx+IG6RYRUpJN17nKJ+Z3aEalpGwSKOLNPlUeUlLVlLzP7QRc7tgVXTpNiLLrw1KWrpmB5OT4fAFJrK/dgkQL+N6LxJETZSCSOm1hr0fHWrD8oI50eCLKqYEO6zM4yStDeMqeGW+ZrWOnjFY1vujq+irel3Xf25OerzM7S6u5PPH0K1YXmmx8t922Ca3HLOTa/A95w0OvirvmFxUUOAWTMWiWENcDpMuXgqg8TwCjrsBQlzbbeSeeZAkot0Y2KgARrcgPYDpm5N+BtpXVKTyeZyinT3exzkcze0+zCeeb0KyHM7tPswnnm9CrDte2nHqvWrBlzGu+CCTKM4QkoG68pOtqWaK8vzU49WCM+BVm71TiLM3kBS5pwOZ/aX7L54+hXSMZ3spZWdt8+9UBCzAOdGz/ohMpHXlAt1UU7GxDbqFXOZjGpLXJButxqdW00ueNc49TU2blDSkcRHNDtH9l86fQrIc0W0f2Xzp9CrAUq6WYOADmj2j+y+dPoVkOaXaH7N50+hXfaVLBwQc020P2bzp9GshzT7Q/ZvOn0a7zTXaeNGHhklYErGjSEAXJCgkgfFSwcOn5rsdGjO3c9lUsbSEmwFz+jQWpruWD5Yvi0KPCkay4eZ1IdmPRiubgoLakDjqNRcWJ4VGdB5KEN4NF/NyLnGf6T/d0Gg0Z82vHGf6P/AHdAB/PKf+rS+9w/VrQRRtzx+y0vuIfq1oJqFJ3kJ7KYL/Mw/TFWofFY1QfxMTkk5crWyg3sGBOpFrmx6wPHVP8ACTFHVhxU5h8GtH2z+UWHMSmR5A/6WoI/i4sf/PHQHdRvRvB3Ah3nSa7qQxJ1JJ0HE6eK/XpuhxOLQAJhkVFACooVbAKugOewHHW3Va3bWbE8qXDtlva+lnJHwGtfrrk/W+UaiSRbbLdYZ2MYLrlcqCVvextwvWrZc0rpeaPdtci1wQQOBuP/ADSqleuuT9b5VL11yfrfKqkLT4nH4oM4TC5lBbKxlVcwABBt4zf/AIrVBi8UtwuFVdXb8oMuYkseHaSerifFrV711yfrfKpeuuT9b5VAWx2ZPLIp7oh3RBFhmDgjQ3uOu9bZHkEyAKDEVbO3WG/Rtrw+CqleuuT9b5VL11yfrfKoC2m05CkZdU3jL0lW1zfhcW1vYnhURLisSyjNg0YXzG7oekCrKQD16/Gp8V6xjlXJ4/lUTcheUkDzMMc6quXo526PA36wL3y/Be1AWRxKkRMI1BIRsqXygnLotxwHAVBcm9kiGQkYSPD9Fekj5rnW628QJH/3Ve25TwmST8ZKq5zuyOl0fJbXW/Ejq7SR6OUsHt2I+QO3hx7KqbI4q7LSyEgEgXNjYdp7K04GR2jVpEyOR0luDY+UVVfF8qQG/FO7Lbixym9zpbyW18dahysft/nqFLK7WgZ5b9xQzW0DtuySAAw74aC5I167nyyGzp5nY72MRqL21uW72x0On6WlVcHKx+3+eshysbt/npQLY0qqeOVjeF/PWQ5WN4X89WgWupVVQcqm7f56yHKlu3+elAtTWLKCCCLg6EHgRVWhyobt/nrIcqG7f56AsNi9gYaCGZ4YIo23MgzKoBsIyB/DTyVWqM6DyUUY/b0W5G7a8huGGbQXIAynMc1wTfShYGhDaDRpzZ8cZ/o/93QQDRvzYccZ/pP91QAfzx+y0nvcP1a0E0bc8fstL73D9WKCahSX5INbH4Y6aSodRcaG4uDxq2EfJuIgXL8B4Ho1U7kn+fYf31auTF3o8g+atptRwTuDm1dn4TCorzsyq0iRg9HvpDlQd71mwodG08OoMsySLBkkkDCxfIi57lcutwDcDvT1m96O9obMScqXzBkJKMDqpPXY3Unyg1B7J5KgLmkeQO+beLljtZnLOg6PRRuHRtcWqOcuSpId4XYMMiK43gzKrWOW4zAGx6PHWtOJ2RHHNEo1D5gwZUPApYg5dDqR8NElRW1PzjD+V/8A4Ucm00wlky9QYfBHxL9lRO01w8L5BGGbS9yiAXF8oOU3a2trcOuii9De3NjPJKXjWN7kPZspKNlyE2NtCo4g348a4ThS9KOkJZyb8BgsLNGrpls3AHJe97W0049lO/UKHwR8S/ZS2Js5IIUS0Vxc9EAKDfgo7F0HwVJ1pQRlyZBDZUe+KZVy5M3epe9wONuFOvUKHwR8S/ZWa/nR96H0qkKxCKd3yak2qAnlHeF8mFhhdlCM28Bsc5bQFR0LBScxB6gAalNhYWHFYdJcgViLOtlOSRdHW9tQCDY9YseutfKbZD4mVci5Mu6vKNWKmQh1sSApVSWB1PSNra3mdl7NTDqVTMb5bknjlUKugsBZVUaAcK0oZyRywavUOHwR8S/ZUfgdkxytLm0ySmNQoRdAqm56Op6RoiqM2L32J/zDfVx10gtLxx9jLdrJq9bsX638vo0K7exsMT7vCgzOCyuFCvkdf0H1UR9t2PCxAN66FQ1tLk6obPGpbNM0sygIpkBRsyllAY3sqi5PBb3Fac5djNIz2TsqKeCOXK650Vit0OUkai4WxsevrrbjdhxpE7KWuqMw7wi4BI0K61NRKFACgADQAcABpYAcLVo2n+Ql97f6JrUZu0RpEVs/Y0csSu17sCTYIANToBl4Vtn2HEis3TOUE2GW5sL2HRp3sP8AN4/c/wBTT+kpO2EsAPs+SEsRiCiDLmDBksOkoy9ZYnOtjYX7KIvW/F+t/L6NRkfJpZXkMiBFLxSBMqFA0UrlbAi40VGuLaufJRQD2VhSlWWaaV4BvbmyY4oHZbnosCCFIIKN+r/5aq1xnQeSrR8qPzZ/IfotVWozoPIK03ZDcDRxzXnXGf6T/dUCg0b82B/PP9J/uqyAU55PZaX3uH6sUEUb88nstL73D9WKCKhSZ5GR5toYVb2zTIt+oXNr/wAatNPtKV4mTdouZCmZZWuLrbMt4uI4iqtcivZHC+/x/Sq4ycB5BU1PYtKrOctsByuXe4m2UL+cta6lbG267ARa/Bj4q3eo73JLzkF3exxDfp8Vvu727fg4Woq5S4oLGIxIqyObqucJI6IQ0oQkg3CAnTqvw41C7CfEyYZcsjKHYOlskkohcCz2kOiZsxANyBbyU1SvZfD+5VGL/wC/gb7HwL4aZZAZXyx7vI+Idk8bW3ffE3J8fkqWnxbyyIzLGmQMQBIxLFio06Atw8epFEUYIABNzYXPC56zamO0fykPuj/Ss9STUe3n7lilf79gRbk+pW29xAbKqF1kYMwVwwzWXXUcfHTnDbLCSFy8zkpJGQzkhle+rdDVhfvvGe00a1BcqNsNhd2UMOomJVyQz7uF3AW3YVBJ7Aay4yX8vBpOLdJA43Jtd2USXER3W10e1jnzZgMlr6AdlgLg0+xuAMszyb2dM7AlVc5QAmQr3nC2o7CWPXW3k1j5BPu3YuJA7m+7ujqRfLk4LrwNzqup1otrMVKStS8CWlOmvIM7KAw6xqmUiOJYVW5zZUtYmy/0rParnEbvV0yPn6DsL6EWPR8dweoipNfzo+9D6VSFSEZZp9yyccYAL1ABFt9igcjICsrKVzHioy6Eage6NOn2Zm3QMk9o0CW3jdMAkm/R4HNYj9VeyvOU+JleZlXJkjIUq7MqXMYfOQO+1ZRY3tbTjepPkhiJCrxym5QRt3zOFzhroGbVgCtxfqa3ACicnLTq8FaSjqo3bPxZhijjsz5EVMzsxdsqgZmOXUm1zWjDYt4mkyrG4kfeflGBUlVXL3hv3vHx8KIqYbK/7vvz/wBK2nKMkruzHpaeBp6ry+0p51vu6GzsmQ/py8LflmsekW6X4vUNfpD9Kw4UfVzvHz4iUtIDGNAys7yDd9OxUBGGSyC2YWN9TfhWp9Rx48/ckYKX7+Ce2TO+GiEYTPYsczysWJYkkk7vU68acYraUjoy7uNcystzK1hcWv8Ak6fbCxDSQKXN2DOhOl23bsmY20uctzbS96d4v8m/uW+Y1rW6vHn7maV1+/QgMJtcwoIwsb5LrmEja2J6hGbHtFzrTLlDjpMTAY4wkbEght7IPjtHc8b+UCiPYn5vH5P6mstqbTiwyZ53VFuFBa9sxvYaeSuzlG9vJinyBLYMm/42bUudJn0zrbT8Xx7e2pvZm0zBEkSopCCwJke5/wDSqLhnlkaVGkkuI2aYM8iKhVS2rZ+gN4qjo5QVLcRwLNhMpw0WSXfAIF3mYOXIFiSw4m9YXUg/4+TTg13ITau1DNEylY16Lnv2JOWNjYAoLn4e2q1xnQeQVaflT+bP5D9FqqtEdB5BVbT2Mo3A0b82R0xnlwn+6oGBo35szpjPLhP91WSgzzyey0vuIfqxQRRvzyey0vuIfqxQRUKTXIr2Rwvv8f0hVxk4DyCqc8i3y7RwpIuBNGSO0A3Iq1keCxBA6SDQabyU2+Gppd2i2qokdpRRmMtKiuI7yAEA2Kgm4v11A8lcZhDJkg3m+MWZjIpzhI3KlC3AWdmOUadMkcacywyqyo8sIZ7hVaWQFrcbAnXiPjqJ2htSPCzpFJPh1lc5bB3zIDYjeEd4pzA3NKft8lUb2+gbVH7Q/KQ+6P8ASmgwWIPB4/OS00xiyxvGr5GaQ2Q7yTokMtyb+I9XZbrqS6c5qlXyE4p2E1DuK5T4Zd3vgczlwilM5uHaK2mgzWYa6WvenHcOI8NPly01xeyHZbSmCx6OryDvjwB43J7K1Uvb5Jgitlbf2fhczx7wCQB1IgfvGNkVdOFyRb9WjaKQMoYcCAR1aHUaGh9NkvbIvc9lULlu/RQ8BbqBy/wpz3DiPDT5ctNMvb5GOR0v50feh9Ko3Ecr4YzCGEl5SwAABy2E2Uk/rGBgLeK9hWn8b3RuRk3mQyF95JbICgC8L3ufJp46cNsqc8dwdCNWkOh74eQ9dc1GUbVeTTadZIvaO0MNi3Vo9/cmBGZY0ykTSbuIsso1AZm1GosePCstncpsLhc8VpQVaTMxXMztGwjPeiwJsoAFha1gLG27ajnCqGxE2FjBIC5nkGYjUADiSOOnDjW/DYOSZA8b4WRHFwyvIysDe5uNDxNM3tkrWN8EhhduxyzrEgc54d8rWsuUhCLg2IJDjS3be1btlf8Ad9+f+lMBs7EXveG/C+aW9N9mb2bebvImSR4n/GSHNIh6TC3UdNTrV0yk0629yWkmidxuLEWS4JzyLGLdRbgT4tKAcXtPBPKzOZoiAslhEshu8gByHKcrZ2U21F2uODEFpwOIPFo/ly1obZ79IFsPYd9dn0Fr9Ls07a04N718kTS2Y62XtGLenDRKw3aBgf0cuWM6k9LMd6Dr4761JYr8m/uW+aohcBMekGi16w8moNuv4B8QrHFYedI2ZmRgqsxG8lFwBcirpk8Y+SWiQ2J+bx+T+ppryg2tBCN3iM9pEfvVY2UDpG472wNasPsxmUFHdFNyFEsoAuT1A2HkFaNq4UQQvNNK+SNSzEyyE2HEC54nhbro5Rbv/Q0sjG2vgVbOm8azLdFSwYF4Yrknv1DCNuPFh20SbB2nBiIycLoiMU/JmMXGpyggaa0K8lsXhNpB3wk2ZlGWRGeQOqk3F0vwJ1uOsdosCNNjsL2kcXNzaWUXPadeNLX6hTM+VP5s/kP0WqqkZ0HkFWe2vs9khkZ2dgEksDJIwByMAbE2NVdQEqAvGwqpp7EaocA0cc2PDGeXCfNiqA32cyAMC/FePBrqSbeIWt8NHfNf3uM8uE+bFUIDfPJ7Ly+4i+rFBFG/PJ7LS+4i+rFBFQpLckvz7D++rVyYu9HkHzVTjkgpOPwwGpMqADtJNgKttFtuHKNZOA/7M3Z7mt03HBO5HcrthyYh8NNht2JoJc2ZycojIOcZbEE3ynh1caB+U/J3FYvEzYnDqJoJCthqjsImRCgVspAJjJDi4IsQe0227tiQhe43UaNn3kExvqoUDo9mc+UCoybbOOytkbDg9LIDDMR36Zf0eATPx1vWH0m+x26f9Q4VX73DDZiZYIgVyERoMty2Wyjo3OptwvUftz84wvvjf/GnC7bitqXv12imt9Go3amPSSWBkEhWNizndSaAlAOK6/B2GuvTi725OEnYSUM84ez2xOBeKOAzyMyCIBxHupCejPn4rkOumvVwJqV9W4e2TzU3o1AbR2zit6dw8W6Mi2DwzZhGFXMe91JYt8AFtaxolwW0aebrYk+DfFLjEMk7OjNjc+bulSDkWxOZMlrZbW1v10bUF4XbGM3ib14BHZd5kgnJuHObLdetQPJfxakfq3D2yeam9GmiXAtDNfZM/wCVb6yOp2hju9Rjt8RLuzC0ebdS9/mja1st+F9bW0NSnq9B2yeZn9Ck9wgD52tlzvNDNHHLLGI93aNSxRsxJuoBNmBXUDigv1URc2WzZcPgbTq6F5GkVH75VIUdIdRJDNb9bXW9bdt7ck6PcbKLK+YSwYixe6BOCXC2Lk27BTvZu3V3S78vvNb5YZrWzHLeyWzZct7aXvbSuC6SU3Puz1y/q5y6C6DWE7J2oLkrwxX+dxHzinXq9D2y+Zn9CozYGOWET7wSLvMRLKl4pNY3PROi6cOB18VeiOUzyMJq5Vy65K4rFY2eXCQMkQiiGJXfGP1UCsrboBD0MqBlzmxN8vDWuiercPbJ5qX0agMXtjE7xt28e7LrlvDLmVLsGv0dejlPbfxVNEuBaCjZygQxhY90AiAR6DdgKLJ0dNOGmmlY7V/IS+9SfRNR+zdsqIYxMzmQRoJDupNXCjOdEA434CvdobWjeGRV3hZkdQN1LqSpAHe1YxlewbRIbO/JJ5K17awHdOGmhLFd7G8eYakZlIv/ABrDBYtVjVWzAgWPRb7K1bUxzbpu5yN5dbZla1swz2uLZsua19L2vXFTjW5txd7HOBJjcFtruvE4Pc4RMMIJnw4R4ggsd70bMQHtoRdUB6ga6zDKrqrIQysAysCCCpFwQRxBFBhx20UW5OHexmYgJIcy5SY41GW98+l/BtxN6JsFjAIkEh6YVQ2VGC5ra5RbQXq648jS+DXyk/NpPcN9FqqZh3ICkcQBVrdv4lXw8gW5ORz3rDgjdZFVOhPRHkHzUg7bojVElLtBmW1kHaQDc/xox5ru9xnlwnzYqgAGj7mt73GeXCfNiq2ZB3nk9l5fcRfVigijfnl9l5fcQ/VigioUm+RBttHCEe3x/SFW8TZ8dh0ertP21ULkV7I4X3+P6Qq4ycB5BWGk5ZNJtLBF7YiSGCSRUUlEZhctluBxax70cT4gaHuSe0BPM0bPHMLSaqVzRyRFA6nd6W6Y0Oo7TfQt2kzbpxGY87KyxiTvWcqcqkdYNDnJ/YS4OZ5IZYBHISZEyoCUIARlZLBbPcWsQQbX0FR9NWVTdBH6nx+D/E/bUdtXCKGiUAgO4VgGYXFwbGxqbqL2x+Uw/vg+cVpRSaaJqb7mz1Fg8D+Z/tod5TY3D4RliWItI6kqfxrJH00QGXKbgdO9ri+UgUZVA8ptmxSxSjoJNJE6Kwcxs3QawcjvkFj31wNa6a58mKQObP2gm8SNoTOZJoY1kiJypvFkZzIQ1rKImINhe4BA4kx9RYPA/mf7aYbK2fhIXUQuCwZgqmUt0yt2st7FsgOvG1+qp+pGc0stlaTeEQeGwaDEvGAcgjVwuZiAxNidT2CpL1Pj8H+J+2mkP57J7yn0jUlJIFF2IA7SbCsyinJt+30Rq2kqAva+3ohM+HhXIyMoeVwxiylVNkbvTJ0joeGU3pzyf2mMRKkLQMfxUkjTC4hOSURqo6R6R1JHAZTa9Z7b2XhJTEM0aIXaaVVl3SsixOWfKDbMGeNi1r2vrUxs/CQYcHIwF1QdKTNZBfIBc6Lcta2mprH9tXZdboc+p8fg/wAT9tNNn4VX3mYE5ZGVbk6KLWHHx1K0w2V/3ffn/pWZRWpY5KpPS8m3uCPwf4n7aGtp7WRehFFlkDuv45jGuWO9zezE5srEWHBG4WovoW2rsJSpbDzFXLuzEyBgQ7klbsdApvYDhc1qUMYQjLlkrswQ4iJZFQgG4IJNwykqwNjY2IOo0NbsRgUCMQtiFJBueNvLWeysKsUSohzAXJa4JZixLsbaXLE8K3Yv8m/uW+ajgtOxFJ3uQ+ytlxSwo8ilma5Yl3uSSfHTTlMIMFEsnc7SAuqHK7jKGv0mNyANANbC5GtSex8SiYaHOyrmBC5iBmIzMQL8TlVj5Aayx3c+LjkhkZGS4EgD5bENoCQbg5kPxVvsRVqzsBfLjaaYVkjw0cRZo97vGkdlC9Kwyg65iAAb9dE+w8JBicOku5aPOCcrNICNSAdSLg2uD2Go7H8kMPitZyirEqpDu3N1hC2QSliQ5vmINhoba6kz2w8KmFgSES5woNmdlzEFz/AE2+C1RJ2dJOGhJbkdyi2dHFAzRqVNiLhn1DKwIIJsRY1VWA9EeQfNVs+VTg4RiCCO0G44NVSoT0R5B81bOJvBo/5q+9xnlwnzYqueg10Hmq7zGe6wnzYqhCB56PZeX3uH6taBqOeej2Xl97h+rWgaoUm+Q4/6lhL6DuiO/iGYXq2KYuaw6P8A6belVTeRXsjhff4/pCrjJwHkrnKLcsOjaaS2B3a2COKyCaMsENxZXHWDY2bhdVPbp5ah25HxtmDRuQyheDAjpFiQQeJPxdWutGe05HWGVohdxG5QWvdgpKi3XrbShHk9tJji1RZJJAwu4ZpZEKlXYOrv0eIUWQADNY9Vuck00reTcaabrYIhipvA/kb0qZbTnc5C3RZWBjG6dszZl0sDc/8AN+qiKovbH5TD++D5xXSMGpJt2Yck1sMvVLFe1jzEvp1EbYwMmJJZ47SZVVX3Epy5RJlNt5rbeubdenZRxQXy7mxIJK3TDJExmuhkE/SRynQN4xlR1JawOci/XXo1x/xOWn3GexNl7jdvCmZowFDiKQ5iqMmtntwdqn/VLFe1jzEvp0ObBw80k0e6aTDqZonlQISHjhSS+Z8oAzMYhxzHKb6CuiVF1E1biVxp7gtDtBxMWYMZmW27WCQWjXL0rE9rcb9duo1sx87TqElgkZQyPbcv3yMGU991EA04X2UP+Vb6yOp2sdSKcrLGWDm42NBDffI4DnLGHRksCwbIpLXYkjjx1tT/ABuyo8QS0mHmfMmQ/i3sVKBCdDxKhfiBFq85eYdN6DOokjkWOMKbEkhm6GQgk3LIewkWJAtee5HxyJhVjkVgEssZYZTkyghbHWyXKAkC4UHrrmllrJtvFi9VZvapPMv6VY7PxbEMYulmdi142BV72ZbX0sRa1T1RHJvvJv8ANYn61qkoZWSxlvgz7rm8D+RvSobTk3DGUBjPfKVVi1iySbxbLm1seodVHFc/2lijjMSwCTRqsrYZi8cgkURKz7yMWIIYFiPcBh1WjhJbMqlHgn9jYU4SFYYI8qLewyMeJ7b06mxUpUhlsLG5yNoLanjUlhsQsih0N1PA2I67cDrXmM/Jv7lvmNHB1uRSV7ApjNlPPCsTBHjRmKHdyBtQ66kPY6ORwseNq0rydIjaLdx5Gtdd3Lbo57f9zT8o3/gou2b+STyVr2ttEYaPeMkrgGxESF2HHUgcALca1HU0nZHSewKwcnSm8yxRfjDGXG7l13bh1/T4XUacNKwi5L5bWiistrApLbosGBtn7QK0K5jxsjsWzxybyWQZWUQu3RU26RDIMqxi5zEaaA0d4PFLNGsiXKsLqSrKSDw6LAEfFRamHSBGTZ7wYMwgIkSLIwAjcEtldrZi1hdj2fPVYIj0R5BVvuU35rJ7h/oNVP4joPIK1G8pmXRvBroXNP3mM91hPmxVc6BrovNJ3mM91hPmxNbMkFz0ey8vvcP1a0DUc89HsvL73D9WtAtQpN8ivZHC+/x/Sq2+2Me2Hg3iRmUholygkaPIiM1wDooYtw/R6uNU1wGKeGRJIjldCHRrA2ZdQbHSumYPlPizGpbFSklQT0YhxHUAlZad2jSqqZ2fDcrGeSKM4WdWYIXLaImaQRnpW17647QDwrRHyjCytu8FICZGRmCgM7AsL3AsRopvc2zdtcrwfKHEu4DYqa1nY2EV7KjNpdP1akZNqyZzGuOxO8DFQGWMpmB1FxEOw61PVwPSdM2fysMjorYbEpndVBZdAGTMGPzHsIPZrI7YP4zD++D5xXCxynxX+Kl+KP0KY7U5T4zoAYqSzyKjApC2h1vqmhuoqq7yMFl6g+UeNK5YTBJKk8cisY2sV1jS3DS4kY3uD0DYGuF+rM/t7/Jj9CvRtqf29/kx+jXSo8+PyYydz2RyjGJm3YhxCDdmTO65U0fLbXW/XU5VdZNp4gC5xF9EOm6J6Ya2mXj0TfsuO0Vq9Wp/b3+TH6NWo8+PyMncV9lD/lW+sjqeqsb7exJnEfdDZMhktu4b5rhT0sl+AHxU79Vpfbm+TH6NZk7eAjsmH2mmIxQJwuIAIiUyEEWeISTqGHYCjLe/fEA8RT7Y3KFsRKFOHmjRkBDt1N07qR5FGvbcVxaDHS5c8k0ix3yghIyWa18q3WxtoSerTrIBwxOPnS15mKsMyNlSzre1xdO0EEdRFqhSxdDOE2l3Nh55N3LLbGTrliGZ+lMwGnZew8V78BXFPVaX25vkx+jQ9jOXW0IZGjTEtlQ5V/FwjQcOCeOsyTxRVXcsVDysaSVUXDTgFkDFwVCh2jW97HUZzceLjWrau1I8VCyyYTESKMQ0GXVL/iyDIDcdGzkeXyVXX8Im0v8AFP8AIj9Gl+ETaX+Kf5EXo1PVwX0ljcPyryoL4XEqgQEHLcgZsqqRxzW1Nb9n8oDid7G0E0RWOVszd5ZZGRdSAbkANw7R1Amtf4RNpf4p/kR+jS/CJtL/ABTfIi9Gj1NUFpRa3Zv5JPJUFJyqbeFBhMSQshjkZlsCv4wZ06nGaNhbTSx6xfi+z+VOMeJWfFSlmAY9GIanXgEpz65sV/iZfij9CiUkqK9LdnTcDtyLOhTZ8w0/FWQAgrvFtYgBL5bjXUEnq1mdm8pt/KI1w2JUHKc7qEUK0ZkDEHUaWFrXubdRrk2N2ti4wGGLlZTbUCManh+jwPUaZ+uXFf4mX4o/Rq+onpO4cpvzWT3D/QaqexnQeSuh7b5VYxIiVxMmpCkFYiCr9Fv0dNCeFc7FWKfcjrsbAa6TzP8AeY33WE+bE1zQGul8zfeY33WF+bE1oyQHPP7Ly+9w/VrQNR1zzj/q0h7Y4rfAgHzg0C1CmS8anoNqoFAJYEADSxGg8tD9e0AT4fbqRsGUm4uNVBBDKVIIvqLE1IHlRht+Zsk+Yuz2zplBa5t3l7a9tA9KgCQbWj7W+IfbTfF7TVsmW5yuGN7DhfQfHUHSoAk9V4+1viH21km20XvWkHDhpwII4HtAPwChmvaAJfVpLWzPbTTq00HX1A1j6rx9rfEPtocpUBNnaa77NrbJl6r8b3t/zTn1Xj7W+IfbQ3SoAvg2/Bu8kgmPTzgoyr+jaxuDWGM29E+TJvAqIEAYqxPSZiSRYfpdnVQnSoAk9V4+1viH21CYts7s1wLm/Gm1e0Bnk8a/HSyeNfjrClegNmTxr8dLJ41+OsKVAT2D2mixqrE3AA0sRp8Nb/VePtb4h9tDdKgDCDlMqxPH3ysLajVTcNdbN2jgbjU9etNBtaPtb4h9tDVe0BN7Q2gsiZVPWCb2HA37TUODWNe3qgzBrp/Mv3mN91hfmxNcuvXUeZVTu8abfpYUfwxP/FAS3PbyKlllGIgQuQG6IFy6ElyF7WVmfo8SpW3emuJOhUkMCCNCCLEfBV1NplShD2seIIBHi49dCuJ2ZE56XT98jhk/i6k/xqAqpSq0fqFB7XD+74b7uvPUGD2uH93w33dAVdpVaA8n4PAi/d8N93Xnrdg8CPzGG+7oCr9KrP8Arcg8CPzGG+7rz1t4fwI/MYb7ugKw17VnfW3h/Aj8xhvu6Xrbw/gR+Yw33dAVipVZ31t4fwI/MYb7uvfW3h/Aj8xhvu6ArDSqz3rcg8CPzGG+7rz1uQeBH5jDfd0BWKlVnvW5B4Ef7vhvu6Xrcg8CP93w33dAVhpVZ71uQeBH+74b7ul63YPAj/d8N91QFYb0qs963YPBj/d8L91S9bkHgx/u+F+6oCsV6V6s763IPBj/AHfC/dUvW3B4Mf7vhfuqArHelerOetyDwY/3fC/dV763YPAj/d8L91QFYr17erOet2DwI/3fC/dV763oPAi/d8L91QFYr17mqzvrfg8CL93wv3VejYEHtcX7vhvu6ArPg8M8zhIkeR2NlVFLMfgFWQ5oOSRweEO+ALOSz8CC5sMoPWECgXGmZn7BUrs/ZsMZ0AAPEKkaqfKEUXHlvRbhnBUWt1dnwWt1UBGbSF2t8Px/8Wppual8RFdq17igIzc0tzUnuKXc9ARm5pbmpPuel3PQEZuaW5qT7npdz0BGbmluak+56Xc9ARm5pbmpPuel3PQEZuaW5qT7npdz0BGbmluak+56Xc9ARm5pbmpPueluKAjNzXm5qU3FLcUBGbmluak9xS7noCM3NLc1J9z0u56AjdzS3NSXc9LuegI3c0tzUnuKW4oCM3NSGzSQD4v6/wD1/Gs9xW2CO1/g/rQDkivMtKlQCy0rUqVAK1e2pUqA8tSy0qVAK1K1KlQCtStSpUB7avLUqVAegUiK8pUArUstKlQCy0stKlQCy0stKlQCtStSpUB7avLUqVALLSy0qVALLXoFKl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8" descr="data:image/jpeg;base64,/9j/4AAQSkZJRgABAQAAAQABAAD/2wCEAAkGBhQSEBUUExQUFRQUFxQXGBcXGBcVFxQXGBYVFRQUFBgXHSYeFxwkHBQUHy8gJCcpLCwsFR4xNTAqNSYrLCkBCQoKDgwOFw8PGCwcHBwpKSkpLCksLCksKSksLCksLCwsKSwsLCkpKSksLCwsKikpLCwsLCwsLCksKSwsLCksKf/AABEIAMIBAwMBIgACEQEDEQH/xAAbAAABBQEBAAAAAAAAAAAAAAACAAEDBAYFB//EAEkQAAEDAgMDCAUHCQgCAwAAAAEAAhEDIQQSMQVBUQYTImFxgZHRMpKhscEHFBVCUlPwFiMzQ1RigpPhRHJzg6KywtIk8TRj4v/EABgBAAMBAQAAAAAAAAAAAAAAAAABAgME/8QAKxEBAQACAQMDAwMEAwAAAAAAAAECETEDEiEUQVEEE/BhkbFCUqHRIjJi/9oADAMBAAIRAxEAPwD0J1MwmaeKkzpi3wUmEnqSaUYCTgkAtaia5JCUBLmQlBMowUAwTgp0MXSBAymNNPlSDkwB1kOeQVM5RNo9SR+BtKRCLKmDuKZEmDro3C0oWBAOUIYiIQtOqAYhNKJyfIkAxdFKaEggHLkQQJ2hBkRdOAkXQlKWgWnanyCZUYKMIAQxLKpMyYhMgApJ8ySNgDBdSqV7ZOiicwymDAJi0pNF0ZKABmqeEoSLkgYBNBRBOEwZpRFCUJcgJCJQuZaUg5PPtQCSJTFCSmEjUL236kwMJNcgHJS0STEpARMqJ43qQBCXIAWPlSkquxtzqjSOjN0+RM0IpQRAJ5ummUyAYsSa2EQKRCDMG3RFIlASgjOKTX8UaYsQApJ0kBPlKHKpmPshNSVQAEDo8VI5iBzUqDFlrKEhcnlRyiOHaGM/SOvJvlbxjiqHI7bLn1XsqPc4uALcx4TIHcfYqmHd5TctNOXJZl0KYRlV2wu5zJPApr8D4LoFA5ko1BtRc9CKwlWKrabfSLR2kD3qnU2thW61Kfdf/aE5hvgd8nKc1UIeFQq8qsKN5PYw/GFWfy0ojSm89zR8VpOhnfZH3cZ7uxzl0wq31XBdy6Zuo+Lh5KF3L47qLe939FXps/gvv4fLTGqEwqBZV3ygP+5p+JQn5Qqn3VPxcn6XP4L1GHy1nOoTUWVHyiP+5Z4lSN+UU76LfWPkj0vU+B6jD5afP2+CcOvofBZxnyiN30T3PHkrNLl9ROrKg9U/FRfps/hU62N93czHgUxJ4FUKXLHDO1c5va0/CVdw+3KD/RqsJ4E5T4OhZ3p2cxUzl4py532SnE/ZKuJiFHbF7V3OPA+IXExPK+hTeWkkxqWwRPCV1Nsg/N6uX0sjo8F5S9qrslRcrHp2z9u0a8826SNWmzo+Kv07ryfZ+KdRqNqN1aZ7RvB7l6rTqBwDhoQCOwiVnljqrxu0yFxUfOTpKcSp2rRy9JOkgLOXVROaVJKF2iog5+KHPa6VSoqlWv8AEpBguUGK5zE1Hbg4tHY2w9yp4Wu5jw5phzSCCo3Pkk8ST4ruckNj8/WzOHQpwTwLvqt+J7OtdWPiOe+a9BwOJc6m0luVxaCRwJEkKTFYplNuao4NHEn2DiubtzlCzCtj0qpFm8Ot3AdW9efbR2nUrOzVHEndwA4Abgnh07l59hl1Ji1O0uXgFqLJ/ef8Gj4lZzF8oa9T0qro4A5R4NXMzJSurHpYxzZZ2+7abG5MMrYenVOZznEg3NukQDppZTDkxSkjLoJu4jh19at8nXEYGkW7i4ntDnEfFSvxBkm1xHdbyXVhvzHJuXnbn/kzT+7/ANRnfunqKGpyfptIBpgE/vO810jj3a2mZmL6zHZJSa57yHAglth7T5rWd050rtxvFqgeTbNOaZM8XbgCTrwIUJ2FTzFvNMkRa+8gcesK/XxDwZNo6rXAHuCrMxeVxdvIItYCREq8ZlrabMVd+wKcTzVOwk74sXDxAKGrsak1smmyQYjKINpsfDxVyjVe5tnDoxYgXEZbzrAJ13IHZnXeC4XPRgdRMgHgFpN78lccfhz/AJlT+6p+q3ySGFp/d0/Ub5KZ5E2kDrujo0MwMEWi28yYstvEnlnMJagGHZ93T9RvkpqVBk+gz1W+Sl+ZuG7jpHGOPFE7DkCSD5dvgotxX9ufCXa2EpChULWskNOgbI65C88L1usUfzFX/Dd7l59mXD1ce2NOnd5XTrYDblWiehUcBw1ae42Wr2Ry4Y+G1gGH7Qu3vGo9qxtJlMlv6QSRJgGRHSgDrRBtPJ+sz5o0GWJ8ZhcGWGNdmOVj1azhIggjdcEHgvMuUWyjQrFv1HdJh6ju7tFY2PykfhnwJdSm7Du628D71rdr4JmOwuamQT6TDvDhq08J08FhcbjdN5ZlHmoXonJvFZsLTncMvgSPgvO3NgwbEWPUtlyPrfmInR7h4wfiserwvp8tO0owFDTcpVi1HITKM1AkmF4uUbm8EQdIUbpVbJC+kTNxK5W03FrHzua73Fdl11yOUgjD1T+57zHxRobee02FxAFySABxJsAvQ6lZmzcI1gg1XAwOLj6Tz1DTuCxnJnE06eKpvqnKxpJ0JuGnLYdceC7206mCr1C+piaxJ3CkYaBoBI0XVNb8ue714ZjEYgvcXOJLnGSTvUMrQfM9nff4k9lMD3hN822d97ivVZ5Lo+5iw+3WeKQWgNLZ32sWe6mEwZs/hiz301WPVmyvTrp7H5RUmYVlNziHNzzaR0iT8UR5QUPtn1f6rl5tn/YxR/iYlzmA+6xPrt81vOtJxKx9Pfn8/Z0Tyiofad6v9Um8qKLbhz/VHZxXNNfA/cV/5n9U3znA/s1U/wCcU/v/AKUenv8Ad+fsu4nlfRcIPOHfoOz7XUqTuVFHhU8G+ab53gv2R3fWch+fYP8AYvGs9XPqdcS/4/2m/T2/1fn7HHKykNG1J/hTnlq2Iyvjh0B7gm+ksIP7CzvqvS+lcN+w0u97vJF+p3/T/Bz6b/1+fsrnlXT+7f6w8k45WtFxTd6w/wCqn+msP+w4fxcU30/RGmBwvgSnfq78fwPSz5B+W5H1HeuP+qF3LlxEFkjgX/8A5U7eUbN2Dwn8uUvypA0wuCH+UPNZ+pv9v8L9PPn+VKtyyzMczm2jO0tnMTE2sIXAZUHFa38rnbsPhB2UR5ofy2qfYwo/ym+aw6n1Fy9mmHQmPFZtuJNulppfREK5+1vnXfxWk/LWtww4H+E1B+Xlf7VEdlNiw+5+jX7f6s+Xzvldnk1t92GqbzTd6Tdf4h1hWDy5xIvnYP4GeSD8vcT9631GeSi57nBzHXmVJy3wLBVbWpxkrNm2mYRJ7wQfFTci32eODmnxBHwXF2vtytXDRVdmDTI6LREiJsAuhyKqfnag4tB8D/VYdT/q2x5bgVBCNoVdjoU9J08Vg2EknLEkaJYKWRSGn2KOepUSKpOvsXE5WVIwlTryD/UF26p4LOcsHRhSNxfTHgD5Jzkrww7TfsCm2fg31muLXNGUhoBHpOyOfFhazHXNtFBTEk9wQtlgOV5aHawSJ6jBvxXVHPXQ+haozGo9rMgmwzyOjJblF71GD+LqK5JxboF95HtVhuKOvOOmCA7M+ROsXsFE6g0AAnr69b6KhE1ei5jsrng9FjgQZBD2tc2JA3OQGqSG3jNqf/V0Egm7iTAAJBsAIaL8AAET3AQJILbgjUfiFeN8pqbG0DSe5jnEubGkxcAwQ64ImCI1CFgzvY3NlDoBduE7zG5QvfndLnvcXal2p7Sbp6lYBwILmubvbYjvWncWk2Jp8257S452PLd8QDEwpcFgXV6pY0gQCbmJtYC+pJA9u5UqYaTq4nW+9J0ONg8kAno8BcnsAm6O46nflGXKSTvufipcHgudNS5BY1zhYkGLwTo203PZqVTotbP1rXuUL3NJmHX4GPiiXQyu7vWliW5m5ZvM+Clwuz+cp1amYA0/qneOkSfBsdZICq0A0SRNhvMqN2UmcjvHyKXcL5u07HDN0RAjyRUKLDRe9xOdpYGiWw6dZETYA3neFFSLQCQI75KjLARm5u0wTNpMmPYfBHcNe6Vj/Si1tB3q43B0hhm1c01M8Fkt9G+7XcPFUqb2tbIEITR6OfmuiTAdByk8JiJU7As/RfAgbupWa7KLaNJzCTUJIe10EW3xuEm3eq/OhrLNAnd+OxC/CkMDzRhjvRcQcruwxB0Pgs1h/Vn+95K7tPmWc2aLgZb0pJdBhtzOjpzWHAKq+qA0QBB3blLjNmOpU6dR7KeWsCWRBJAjUbtVJ7VXO6APAn4roY8UwyW16bydRlDSBrIvr5qsym55DKbC4kTAE27B2qI0XtEmkQ0bywj2lLWzmVnFSN9DuXY5H1P/ACO1jh7j8Fy1b5NVIxDOvMP9JWefFPHl6HTCmYFBRUzVzN0wPakhD06ZOkXSqtVE8aIZgxuVbJXeCs3y2MYdo41B/tK1U+2R71keXLYpU+t59jf6qsZ5icuGW2dgn1ZygagXIEkzlaJ1JynwVLF3jsd3aK3s/GPph2RxbmJmN9zHvN+tRkwuhin29iKT20zRblGVwcA0NIOY5QSPTtF9TvVWnUDKzHPGZoLS4fabJzC/Umw1KrUa57GAtYJcbdEQXbzezXG3BCzEWcbWVEs7WxbKj2mlT5tsAQIu6Zcbfiygo4ltOu1725mtc0lp+sBFk9KhUdTdVEZGENcbTJ0tMqMVzkJ3gx7vNUSTF4oVa5c1uUEzAERaJtYTr3ocJixSrh5bmyuJiJBsY1BG8eCsDAv+bmsXgCWBrbEkONRpceAmm4DjB76jq5yg75I9/kjYNRcXPkzvJMRcqXZu0DQqEw4yyow5ZaYeCJBg6SD3KSthstClU5yXVC/owOiGEC5jWT7lWq1jladCU9gsMLnXTeIVnZO0jQ5zouJczK3oyA+RD54t6UdqfH7NqUWMe54POaATLegypBloB6NRuhO9U69YwItIlLYHSYS11iJECbcVYwG13UqdSmKZOebmQWyx1MkQYNnnVS7c2YcO4Q8ua7NEzIywHB1gNTuVHFVDMXFpRsGbTOR1oJ3diNmKcKTqfNk5nMfO8FocONwQ4+AUm08PzVUtBMAUzcz6TGu4D7XBLD0w/EMY4kNc+m0wYMOcAY67o2aDmzk0vMwrDtqVTQFHJ0JF7TALnATMRL3HSbpbTwRoVjTzE5SBN4cDBkTqL671Hhmh2IY1/oGpTDrkdElua40sTdK0AdSOQWuDMds+atYnaVR1BlEMAawCTIlxDnlpJ3ACo4Qq9enkrOZcZXubrNgSB8FC+mXFxgkN1iSAJAkxoJI8UvJjqUjlbESOtWdoY19VlFuQNFFmQdMmbzMHTuVOgekI7+uytYPC0nh/O1ebdmhstLgfSknhEAd6Rha+owh1Nxa4DKSCW2tv7kdXaOJqAtfUcWu1BeSDv0jqQVKTWVctN+dkWdETYGCOoyF0+T2wqGIb+cq5XRUkEtbcegZdqNZHVuSI2Ho0TRcXOioM0XcDp0MoHRInWVBsJ0Yin/fjxkKHF4anTq5ab8zcok/vfWFrJbNMV6f+I3/cFGU8Vcr0xilaFXaVZorljdKGpJ0lSVpyEt1UlRkD8e1A+omFd5IiOtZTl2Zp0eGZ3uC1VSpf8b1k+WzTzNPgHn2t/onjfJZcMlR07z707hIIQ0tD2lVcMGmc1+iTwuullJu6XcDialJrmtLcrtQQ131SwxmBiznC3FQNpABwkX69OCioH0o+z5q1s2hSNOqamXMGjmwSWkuvJEAgwNx3x1qogNN1QMcxr4Y/0gDZ0EETa9wD3BRNYMpGZskz7vJA09B/crWGpUeYqFx/PSObHS0kZpAETe38U7kwjz1Obyc5NMGcsnKDe8TG8+JUTg3KBnEi8+O6etD9Q/3h/wAVZDafzcRHO5zmnPOW2XJHQj0pm+kICBzHZQDUGVsxYwJ1i9pTPykAZhZCfQ/i81bfVpcw0Nb+dzHMZMZRJaReJOYA/wCGOJQA4qu97GNfUGSmIaMoETE6a6DwUFTK6OlEW4pn+g3tPxXRx2Kouw9INjnWhocbi3TJDiTBuWxHWg1CrTNs1Qkdd0qjmmDmIjq98hNW9Fs8PJXNp4yg5lMUmhrmiHGIzdCnc3uc4q+I7lAgxLi55fUeXOdE2F4gDQaQAo6mVxnM4d3mEbajW1KTqglgLS4cQC0uF+IlW9r7WoVGNFOm1jgdWtY2RkaCOjr0gT3oCgaQaRLnHfH/AKCGplcZlw7P6hWsNi2UqwdUbmblIIgHWRbNab67lcftjBCQ2gTYQ4u/dIJjtI9XckHLw9Fs2LjG4+9C9wMkF4nXKYB7VZr4mnUql1JgpsygZQSQDbeVLgsVh20Q2o+s2oJkNALTcZddPrTCV/RU17qmHY0XGa3E6KNzGuPovM8Dr3SrGJex1R5p58h9HP6XYexWcJtDDNptDmYkVACHFh6JMmLHS3BLyc1vypUGtaCQCI1kkn2lCKINxTcZ4E+wSpK7g91Qsa5rHTlDpka2k69qnwGMotpObVp1i8klpZIy9GwM216u/cQ5278oKDReAQd83U+z/wBOz/Eb/uCrYUGDIImNbKTD1crw4atOYd1wpy4TOXqDdVZprn7OxPOU2PFg8B3mujSK5Y6EsJJSkqJeL5HddV6lKRIRsNvxomJjs3pkqGmuFyrwpdhjF8rg7uuD71pXNseHwVSvT6JB099r+xHA5eVNMHqPsRtw8XHiD/VXtu4BtGvzbTOYZg3fvsOOi7nycZOdrAgHoMNwDEOIOvaF0y7m2GmVDLneTrf3oOZbw9v9V7PmYNzfAIXV2kEEAg2IgQQdQRvRsaeNEACI19vmouZZ9n2FeubPwWHw+bmaTKebXK2CeqeHVorJ2gjuGnjoiIgxwylAMM37s+ofJexHanWg+l+so7j08lFIxGR8cMjvJMMF/wDS/wDlu8l619L9ab6WS7j08r+aPIjmqpHDm3+SQ2a/dh6v8p3kvU/pZN9KJ9xdryjEVcjsj2Pa63Rc0g30sbq03Y9b9mr/AMp3kvSX45pIcWtLhoSAS3sJuER2qOKXcenm/wBDYg/2av8Ay3eSf6AxO7DVvUK9F+lR1exL6VHEJdw7Xnv5PYo/2at6se9OOTOL/Zqn+kfFegfSo4hMdrjiPFHcO1ghyWxn7M/xZ/2Tjkljf2c+vT/7LdHbTftDxTHbjPtN8Udw7WCxXJfGMY57sO6GiTDmPMdTWkk9wQ7L5O4quzPTonLMdMinPYHkEjrW1fyyw7TBr0wf7yify9wu+vT8SUbGozf5EY37pn8xnmgxPI3GU2Oe5jMrAXH840mAJMCbrRH5QcL9+3wd5KrtHl1h6lGoxlUOe5jwAA65LSNSI3o2NMQ6tPUmeYbMGHHKDumJKo1y5rXEkAtAIGsyYAXarCcDTJF2uaT35h8QpuRzFueS7pwdLqBHg4rsUAeK4HI6pOEZ1OeP9RPxWgpBYXlrOEhpTvCSI00kBacLpn27FM5t1C9VSRB/VxUNUQLlTEaKviWFIMZyz2c4up4imJdSNxxEzfq1HesLja1Sk4vpvcwusS1xBvqJC9frUdR+OxeX8pMPFSq3SHGOzctMKjKKX0hiOaLjXrdX5x0X4j+qqO2jiY/S1vXf5ro4hs4YOAmMpI9nvK5HzwxGXuJK0l2Vi5s5+JqkgVattem/zWw2ZgXtAzPeTvlxPxXO5JFvMkktBLzIkA6ADXctTh2jiPELPLK8LkAyi7ifEqxRok8Y7VOKdoESVXxO2qNKz33H1QJPfFh4rPzVJRh0TMIOtcwcsqE6PA4wPNWKfKjDn65Ha13wBT7aW4tPwSEYO0pM27hz+tZ7R7wpW7Ton9dT3/Xb1Jap7L5tYIDhASrBx1L7ymf42+aFmMpz+kp+u3zSAHYIRohdhgFYdjqX3lP12+arVdp0fvafrNRqgTaSZ2HlRnbeHH61ntPuCentug6wqs77T4wjVG4kGBEKCrgeC6TCCLEHr3IHhAZHafJmnVdJlrt8RfrhZfb2wRQALSTJi8cJXpGIoz+PFZLlrSy06Z/eP+1Xjl50mxj/AKMf1eIVnC7PqNa2q0SASDvuNZjdEKvmJ0aF6Hyd2ZlwjCfr9OOE7vZPert0mTbH4XCmvVGcRAmILRAO6bk3WpxdMHDPA3NBH8JB+CocpaLqeWowwQS09hWcpNJN3OOp1S1s+HpfIer/AOORwe72gLU01j+RLQKE/acfYAPNaunWWV5XOFuetMhz/iUkw6BeD1KKtSS7ExdNjuTIGW3xQVb2KmJ/HvugfP4iyAoPbPhK825X0YxTx9oNPi0eS9NdaYjr4rzvlu4HFW1axoPbc+4hPHksuFPk9Ta6llMGCWkcQb/FcfbuxzRfN+bd6J/4nrVvZWO5qqLSHkA9W4EeK2FbZzazCx4lp8QdxHWnb20TzHmEKRrlrHfJ66ejVtult464KQ+T1/3o9U929V3xOqzlB1pk2T06hcSZWlbyCqN/WNPVlPeuPjti1aLjmb0eN8p7D5qplC1VFtcl0JzXymLlMKV5lI0p1t4J7IZqkamxT88dZ6KFzJsd29PzR0vHFAE6sT6J7ZSOImwIlDzZboCZSFGL3lAEa8WJv3oXVo9L2JnUpvv4JnsLhwQCNUxOo4cEqdadE2W0BNTpwCgL2ztvVqYLWVCyd1iD3FFU5UYqTNZ3dHko9n7ErVQXMYXR2Ae3VWPySxRP6I+s3zU3SvKpU5QYg61qnrFUsRjKj/Tc53aSfeu23kTij+rA7Xs81cwXyf1i4c4WNZaSHZj2AAapbg1VPkpsEYipLv0bILv3juatxtKrzbC7QNBgDfGgXQwWzm02BjGhrRw+PFcXlvR/8UxYgjwm6if8qviMFtPlBUr9E5Wtm+/sklUae6/eonESZaHX3k/BJuIA+ozsOYj3rRK/gtu1GDLTqvAE2Drcbd5K9B5C7TqVW1G1HFxbBBdqAZkTv0XnjeUVRjeiyiP8sb7LZfJ3Ul1Q7oYOqbqMuDnLchh4hJNPaks1Og3SEziZUrR7VFN0yOXdSiquvffwTnqUdWkgIKjteEeBXnfLSoz5wCxzXOLYeAZykWE9o9yvfKQ97TSEkMLXW3ZgdeuxCxFcPBkFgAjVwBOs2mVeM902+yUzIMixB8F3qPLnLAFJpJ3kn4b1kedc4w57Wt6rnuhW6Qw4afzji6LWMTu3K7qiPVdlbSFekypEZpkcCCQQuk0ArFchdoZqJZ9l89zgI9oK2lBqys8qiU0h3IKmHBsrTTPxTnw4JG49bYVI35tk/wB0IRsamPqN7gF2SP6Ieb4j8apBzBs9o+qPBTs2eB9UX9qvc0E9RgjsugKJ2c37IUX0W2ZgeC6gHjdMWDTrSNzKmxaZHoM72jyVKtydpE/omH+EfBaFzU5amTLv5I0Dfm2jquPcUVHknRaRFJpPXJ95WlLO5IUoPil5HhRoYKBAFhu3KYYZW+bQuaITCuKPFSNoooM34IgTvS2YSxczbeAFWk5rhMg28l1ZUVYiFUKvB8ZhixxDhBG60jthVlo+WtQHEGIMamADr9aNe1ZwrZmjrCQBxIXsmxsOKVNrAAA1oFt8AXXjZ9Jo617Xgm2Hcsup7LxdIPKScOSUG7J0cqtXckkrpQwPwR1dEkkoGF+Un9HS7anuavNsR6RTJLXHhneUD0zEySo285Aj8zU/vf8AFb7Z3oD8bykksbyuLI+spH6eCSSkzb/4UQ1H43JJIBN80+9JJBo6xhrvxuSBsOxJJIDoHo+KQ/HikkgCclTNu5JJBHeUDtR2lJJMCZqOxO7f+NySSRhYq+OFkklUKvF+U3/yanb5LkkJJLaoRD9K3tHvXt2C80kllnzFYunTFkkklK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0" descr="data:image/jpeg;base64,/9j/4AAQSkZJRgABAQAAAQABAAD/2wCEAAkGBhQSEBUUExQUFRQUFxQXGBcXGBcVFxQXGBYVFRQUFBgXHSYeFxwkHBQUHy8gJCcpLCwsFR4xNTAqNSYrLCkBCQoKDgwOFw8PGCwcHBwpKSkpLCksLCksKSksLCksLCwsKSwsLCkpKSksLCwsKikpLCwsLCwsLCksKSwsLCksKf/AABEIAMIBAwMBIgACEQEDEQH/xAAbAAABBQEBAAAAAAAAAAAAAAACAAEDBAYFB//EAEkQAAEDAgMDCAUHCQgCAwAAAAEAAhEDIQQSMQVBUQYTImFxgZHRMpKhscEHFBVCUlPwFiMzQ1RigpPhRHJzg6KywtIk8TRj4v/EABgBAAMBAQAAAAAAAAAAAAAAAAABAgME/8QAKxEBAQACAQMDAwMEAwAAAAAAAAECETEDEiEUQVEEE/BhkbFCUqHRIjJi/9oADAMBAAIRAxEAPwD0J1MwmaeKkzpi3wUmEnqSaUYCTgkAtaia5JCUBLmQlBMowUAwTgp0MXSBAymNNPlSDkwB1kOeQVM5RNo9SR+BtKRCLKmDuKZEmDro3C0oWBAOUIYiIQtOqAYhNKJyfIkAxdFKaEggHLkQQJ2hBkRdOAkXQlKWgWnanyCZUYKMIAQxLKpMyYhMgApJ8ySNgDBdSqV7ZOiicwymDAJi0pNF0ZKABmqeEoSLkgYBNBRBOEwZpRFCUJcgJCJQuZaUg5PPtQCSJTFCSmEjUL236kwMJNcgHJS0STEpARMqJ43qQBCXIAWPlSkquxtzqjSOjN0+RM0IpQRAJ5ummUyAYsSa2EQKRCDMG3RFIlASgjOKTX8UaYsQApJ0kBPlKHKpmPshNSVQAEDo8VI5iBzUqDFlrKEhcnlRyiOHaGM/SOvJvlbxjiqHI7bLn1XsqPc4uALcx4TIHcfYqmHd5TctNOXJZl0KYRlV2wu5zJPApr8D4LoFA5ko1BtRc9CKwlWKrabfSLR2kD3qnU2thW61Kfdf/aE5hvgd8nKc1UIeFQq8qsKN5PYw/GFWfy0ojSm89zR8VpOhnfZH3cZ7uxzl0wq31XBdy6Zuo+Lh5KF3L47qLe939FXps/gvv4fLTGqEwqBZV3ygP+5p+JQn5Qqn3VPxcn6XP4L1GHy1nOoTUWVHyiP+5Z4lSN+UU76LfWPkj0vU+B6jD5afP2+CcOvofBZxnyiN30T3PHkrNLl9ROrKg9U/FRfps/hU62N93czHgUxJ4FUKXLHDO1c5va0/CVdw+3KD/RqsJ4E5T4OhZ3p2cxUzl4py532SnE/ZKuJiFHbF7V3OPA+IXExPK+hTeWkkxqWwRPCV1Nsg/N6uX0sjo8F5S9qrslRcrHp2z9u0a8826SNWmzo+Kv07ryfZ+KdRqNqN1aZ7RvB7l6rTqBwDhoQCOwiVnljqrxu0yFxUfOTpKcSp2rRy9JOkgLOXVROaVJKF2iog5+KHPa6VSoqlWv8AEpBguUGK5zE1Hbg4tHY2w9yp4Wu5jw5phzSCCo3Pkk8ST4ruckNj8/WzOHQpwTwLvqt+J7OtdWPiOe+a9BwOJc6m0luVxaCRwJEkKTFYplNuao4NHEn2DiubtzlCzCtj0qpFm8Ot3AdW9efbR2nUrOzVHEndwA4Abgnh07l59hl1Ji1O0uXgFqLJ/ef8Gj4lZzF8oa9T0qro4A5R4NXMzJSurHpYxzZZ2+7abG5MMrYenVOZznEg3NukQDppZTDkxSkjLoJu4jh19at8nXEYGkW7i4ntDnEfFSvxBkm1xHdbyXVhvzHJuXnbn/kzT+7/ANRnfunqKGpyfptIBpgE/vO810jj3a2mZmL6zHZJSa57yHAglth7T5rWd050rtxvFqgeTbNOaZM8XbgCTrwIUJ2FTzFvNMkRa+8gcesK/XxDwZNo6rXAHuCrMxeVxdvIItYCREq8ZlrabMVd+wKcTzVOwk74sXDxAKGrsak1smmyQYjKINpsfDxVyjVe5tnDoxYgXEZbzrAJ13IHZnXeC4XPRgdRMgHgFpN78lccfhz/AJlT+6p+q3ySGFp/d0/Ub5KZ5E2kDrujo0MwMEWi28yYstvEnlnMJagGHZ93T9RvkpqVBk+gz1W+Sl+ZuG7jpHGOPFE7DkCSD5dvgotxX9ufCXa2EpChULWskNOgbI65C88L1usUfzFX/Dd7l59mXD1ce2NOnd5XTrYDblWiehUcBw1ae42Wr2Ry4Y+G1gGH7Qu3vGo9qxtJlMlv6QSRJgGRHSgDrRBtPJ+sz5o0GWJ8ZhcGWGNdmOVj1azhIggjdcEHgvMuUWyjQrFv1HdJh6ju7tFY2PykfhnwJdSm7Du628D71rdr4JmOwuamQT6TDvDhq08J08FhcbjdN5ZlHmoXonJvFZsLTncMvgSPgvO3NgwbEWPUtlyPrfmInR7h4wfiserwvp8tO0owFDTcpVi1HITKM1AkmF4uUbm8EQdIUbpVbJC+kTNxK5W03FrHzua73Fdl11yOUgjD1T+57zHxRobee02FxAFySABxJsAvQ6lZmzcI1gg1XAwOLj6Tz1DTuCxnJnE06eKpvqnKxpJ0JuGnLYdceC7206mCr1C+piaxJ3CkYaBoBI0XVNb8ue714ZjEYgvcXOJLnGSTvUMrQfM9nff4k9lMD3hN822d97ivVZ5Lo+5iw+3WeKQWgNLZ32sWe6mEwZs/hiz301WPVmyvTrp7H5RUmYVlNziHNzzaR0iT8UR5QUPtn1f6rl5tn/YxR/iYlzmA+6xPrt81vOtJxKx9Pfn8/Z0Tyiofad6v9Um8qKLbhz/VHZxXNNfA/cV/5n9U3znA/s1U/wCcU/v/AKUenv8Ad+fsu4nlfRcIPOHfoOz7XUqTuVFHhU8G+ab53gv2R3fWch+fYP8AYvGs9XPqdcS/4/2m/T2/1fn7HHKykNG1J/hTnlq2Iyvjh0B7gm+ksIP7CzvqvS+lcN+w0u97vJF+p3/T/Bz6b/1+fsrnlXT+7f6w8k45WtFxTd6w/wCqn+msP+w4fxcU30/RGmBwvgSnfq78fwPSz5B+W5H1HeuP+qF3LlxEFkjgX/8A5U7eUbN2Dwn8uUvypA0wuCH+UPNZ+pv9v8L9PPn+VKtyyzMczm2jO0tnMTE2sIXAZUHFa38rnbsPhB2UR5ofy2qfYwo/ym+aw6n1Fy9mmHQmPFZtuJNulppfREK5+1vnXfxWk/LWtww4H+E1B+Xlf7VEdlNiw+5+jX7f6s+Xzvldnk1t92GqbzTd6Tdf4h1hWDy5xIvnYP4GeSD8vcT9631GeSi57nBzHXmVJy3wLBVbWpxkrNm2mYRJ7wQfFTci32eODmnxBHwXF2vtytXDRVdmDTI6LREiJsAuhyKqfnag4tB8D/VYdT/q2x5bgVBCNoVdjoU9J08Vg2EknLEkaJYKWRSGn2KOepUSKpOvsXE5WVIwlTryD/UF26p4LOcsHRhSNxfTHgD5Jzkrww7TfsCm2fg31muLXNGUhoBHpOyOfFhazHXNtFBTEk9wQtlgOV5aHawSJ6jBvxXVHPXQ+haozGo9rMgmwzyOjJblF71GD+LqK5JxboF95HtVhuKOvOOmCA7M+ROsXsFE6g0AAnr69b6KhE1ei5jsrng9FjgQZBD2tc2JA3OQGqSG3jNqf/V0Egm7iTAAJBsAIaL8AAET3AQJILbgjUfiFeN8pqbG0DSe5jnEubGkxcAwQ64ImCI1CFgzvY3NlDoBduE7zG5QvfndLnvcXal2p7Sbp6lYBwILmubvbYjvWncWk2Jp8257S452PLd8QDEwpcFgXV6pY0gQCbmJtYC+pJA9u5UqYaTq4nW+9J0ONg8kAno8BcnsAm6O46nflGXKSTvufipcHgudNS5BY1zhYkGLwTo203PZqVTotbP1rXuUL3NJmHX4GPiiXQyu7vWliW5m5ZvM+Clwuz+cp1amYA0/qneOkSfBsdZICq0A0SRNhvMqN2UmcjvHyKXcL5u07HDN0RAjyRUKLDRe9xOdpYGiWw6dZETYA3neFFSLQCQI75KjLARm5u0wTNpMmPYfBHcNe6Vj/Si1tB3q43B0hhm1c01M8Fkt9G+7XcPFUqb2tbIEITR6OfmuiTAdByk8JiJU7As/RfAgbupWa7KLaNJzCTUJIe10EW3xuEm3eq/OhrLNAnd+OxC/CkMDzRhjvRcQcruwxB0Pgs1h/Vn+95K7tPmWc2aLgZb0pJdBhtzOjpzWHAKq+qA0QBB3blLjNmOpU6dR7KeWsCWRBJAjUbtVJ7VXO6APAn4roY8UwyW16bydRlDSBrIvr5qsym55DKbC4kTAE27B2qI0XtEmkQ0bywj2lLWzmVnFSN9DuXY5H1P/ACO1jh7j8Fy1b5NVIxDOvMP9JWefFPHl6HTCmYFBRUzVzN0wPakhD06ZOkXSqtVE8aIZgxuVbJXeCs3y2MYdo41B/tK1U+2R71keXLYpU+t59jf6qsZ5icuGW2dgn1ZygagXIEkzlaJ1JynwVLF3jsd3aK3s/GPph2RxbmJmN9zHvN+tRkwuhin29iKT20zRblGVwcA0NIOY5QSPTtF9TvVWnUDKzHPGZoLS4fabJzC/Umw1KrUa57GAtYJcbdEQXbzezXG3BCzEWcbWVEs7WxbKj2mlT5tsAQIu6Zcbfiygo4ltOu1725mtc0lp+sBFk9KhUdTdVEZGENcbTJ0tMqMVzkJ3gx7vNUSTF4oVa5c1uUEzAERaJtYTr3ocJixSrh5bmyuJiJBsY1BG8eCsDAv+bmsXgCWBrbEkONRpceAmm4DjB76jq5yg75I9/kjYNRcXPkzvJMRcqXZu0DQqEw4yyow5ZaYeCJBg6SD3KSthstClU5yXVC/owOiGEC5jWT7lWq1jladCU9gsMLnXTeIVnZO0jQ5zouJczK3oyA+RD54t6UdqfH7NqUWMe54POaATLegypBloB6NRuhO9U69YwItIlLYHSYS11iJECbcVYwG13UqdSmKZOebmQWyx1MkQYNnnVS7c2YcO4Q8ua7NEzIywHB1gNTuVHFVDMXFpRsGbTOR1oJ3diNmKcKTqfNk5nMfO8FocONwQ4+AUm08PzVUtBMAUzcz6TGu4D7XBLD0w/EMY4kNc+m0wYMOcAY67o2aDmzk0vMwrDtqVTQFHJ0JF7TALnATMRL3HSbpbTwRoVjTzE5SBN4cDBkTqL671Hhmh2IY1/oGpTDrkdElua40sTdK0AdSOQWuDMds+atYnaVR1BlEMAawCTIlxDnlpJ3ACo4Qq9enkrOZcZXubrNgSB8FC+mXFxgkN1iSAJAkxoJI8UvJjqUjlbESOtWdoY19VlFuQNFFmQdMmbzMHTuVOgekI7+uytYPC0nh/O1ebdmhstLgfSknhEAd6Rha+owh1Nxa4DKSCW2tv7kdXaOJqAtfUcWu1BeSDv0jqQVKTWVctN+dkWdETYGCOoyF0+T2wqGIb+cq5XRUkEtbcegZdqNZHVuSI2Ho0TRcXOioM0XcDp0MoHRInWVBsJ0Yin/fjxkKHF4anTq5ab8zcok/vfWFrJbNMV6f+I3/cFGU8Vcr0xilaFXaVZorljdKGpJ0lSVpyEt1UlRkD8e1A+omFd5IiOtZTl2Zp0eGZ3uC1VSpf8b1k+WzTzNPgHn2t/onjfJZcMlR07z707hIIQ0tD2lVcMGmc1+iTwuullJu6XcDialJrmtLcrtQQ131SwxmBiznC3FQNpABwkX69OCioH0o+z5q1s2hSNOqamXMGjmwSWkuvJEAgwNx3x1qogNN1QMcxr4Y/0gDZ0EETa9wD3BRNYMpGZskz7vJA09B/crWGpUeYqFx/PSObHS0kZpAETe38U7kwjz1Obyc5NMGcsnKDe8TG8+JUTg3KBnEi8+O6etD9Q/3h/wAVZDafzcRHO5zmnPOW2XJHQj0pm+kICBzHZQDUGVsxYwJ1i9pTPykAZhZCfQ/i81bfVpcw0Nb+dzHMZMZRJaReJOYA/wCGOJQA4qu97GNfUGSmIaMoETE6a6DwUFTK6OlEW4pn+g3tPxXRx2Kouw9INjnWhocbi3TJDiTBuWxHWg1CrTNs1Qkdd0qjmmDmIjq98hNW9Fs8PJXNp4yg5lMUmhrmiHGIzdCnc3uc4q+I7lAgxLi55fUeXOdE2F4gDQaQAo6mVxnM4d3mEbajW1KTqglgLS4cQC0uF+IlW9r7WoVGNFOm1jgdWtY2RkaCOjr0gT3oCgaQaRLnHfH/AKCGplcZlw7P6hWsNi2UqwdUbmblIIgHWRbNab67lcftjBCQ2gTYQ4u/dIJjtI9XckHLw9Fs2LjG4+9C9wMkF4nXKYB7VZr4mnUql1JgpsygZQSQDbeVLgsVh20Q2o+s2oJkNALTcZddPrTCV/RU17qmHY0XGa3E6KNzGuPovM8Dr3SrGJex1R5p58h9HP6XYexWcJtDDNptDmYkVACHFh6JMmLHS3BLyc1vypUGtaCQCI1kkn2lCKINxTcZ4E+wSpK7g91Qsa5rHTlDpka2k69qnwGMotpObVp1i8klpZIy9GwM216u/cQ5278oKDReAQd83U+z/wBOz/Eb/uCrYUGDIImNbKTD1crw4atOYd1wpy4TOXqDdVZprn7OxPOU2PFg8B3mujSK5Y6EsJJSkqJeL5HddV6lKRIRsNvxomJjs3pkqGmuFyrwpdhjF8rg7uuD71pXNseHwVSvT6JB099r+xHA5eVNMHqPsRtw8XHiD/VXtu4BtGvzbTOYZg3fvsOOi7nycZOdrAgHoMNwDEOIOvaF0y7m2GmVDLneTrf3oOZbw9v9V7PmYNzfAIXV2kEEAg2IgQQdQRvRsaeNEACI19vmouZZ9n2FeubPwWHw+bmaTKebXK2CeqeHVorJ2gjuGnjoiIgxwylAMM37s+ofJexHanWg+l+so7j08lFIxGR8cMjvJMMF/wDS/wDlu8l619L9ab6WS7j08r+aPIjmqpHDm3+SQ2a/dh6v8p3kvU/pZN9KJ9xdryjEVcjsj2Pa63Rc0g30sbq03Y9b9mr/AMp3kvSX45pIcWtLhoSAS3sJuER2qOKXcenm/wBDYg/2av8Ay3eSf6AxO7DVvUK9F+lR1exL6VHEJdw7Xnv5PYo/2at6se9OOTOL/Zqn+kfFegfSo4hMdrjiPFHcO1ghyWxn7M/xZ/2Tjkljf2c+vT/7LdHbTftDxTHbjPtN8Udw7WCxXJfGMY57sO6GiTDmPMdTWkk9wQ7L5O4quzPTonLMdMinPYHkEjrW1fyyw7TBr0wf7yify9wu+vT8SUbGozf5EY37pn8xnmgxPI3GU2Oe5jMrAXH840mAJMCbrRH5QcL9+3wd5KrtHl1h6lGoxlUOe5jwAA65LSNSI3o2NMQ6tPUmeYbMGHHKDumJKo1y5rXEkAtAIGsyYAXarCcDTJF2uaT35h8QpuRzFueS7pwdLqBHg4rsUAeK4HI6pOEZ1OeP9RPxWgpBYXlrOEhpTvCSI00kBacLpn27FM5t1C9VSRB/VxUNUQLlTEaKviWFIMZyz2c4up4imJdSNxxEzfq1HesLja1Sk4vpvcwusS1xBvqJC9frUdR+OxeX8pMPFSq3SHGOzctMKjKKX0hiOaLjXrdX5x0X4j+qqO2jiY/S1vXf5ro4hs4YOAmMpI9nvK5HzwxGXuJK0l2Vi5s5+JqkgVattem/zWw2ZgXtAzPeTvlxPxXO5JFvMkktBLzIkA6ADXctTh2jiPELPLK8LkAyi7ifEqxRok8Y7VOKdoESVXxO2qNKz33H1QJPfFh4rPzVJRh0TMIOtcwcsqE6PA4wPNWKfKjDn65Ha13wBT7aW4tPwSEYO0pM27hz+tZ7R7wpW7Ton9dT3/Xb1Jap7L5tYIDhASrBx1L7ymf42+aFmMpz+kp+u3zSAHYIRohdhgFYdjqX3lP12+arVdp0fvafrNRqgTaSZ2HlRnbeHH61ntPuCentug6wqs77T4wjVG4kGBEKCrgeC6TCCLEHr3IHhAZHafJmnVdJlrt8RfrhZfb2wRQALSTJi8cJXpGIoz+PFZLlrSy06Z/eP+1Xjl50mxj/AKMf1eIVnC7PqNa2q0SASDvuNZjdEKvmJ0aF6Hyd2ZlwjCfr9OOE7vZPert0mTbH4XCmvVGcRAmILRAO6bk3WpxdMHDPA3NBH8JB+CocpaLqeWowwQS09hWcpNJN3OOp1S1s+HpfIer/AOORwe72gLU01j+RLQKE/acfYAPNaunWWV5XOFuetMhz/iUkw6BeD1KKtSS7ExdNjuTIGW3xQVb2KmJ/HvugfP4iyAoPbPhK825X0YxTx9oNPi0eS9NdaYjr4rzvlu4HFW1axoPbc+4hPHksuFPk9Ta6llMGCWkcQb/FcfbuxzRfN+bd6J/4nrVvZWO5qqLSHkA9W4EeK2FbZzazCx4lp8QdxHWnb20TzHmEKRrlrHfJ66ejVtult464KQ+T1/3o9U929V3xOqzlB1pk2T06hcSZWlbyCqN/WNPVlPeuPjti1aLjmb0eN8p7D5qplC1VFtcl0JzXymLlMKV5lI0p1t4J7IZqkamxT88dZ6KFzJsd29PzR0vHFAE6sT6J7ZSOImwIlDzZboCZSFGL3lAEa8WJv3oXVo9L2JnUpvv4JnsLhwQCNUxOo4cEqdadE2W0BNTpwCgL2ztvVqYLWVCyd1iD3FFU5UYqTNZ3dHko9n7ErVQXMYXR2Ae3VWPySxRP6I+s3zU3SvKpU5QYg61qnrFUsRjKj/Tc53aSfeu23kTij+rA7Xs81cwXyf1i4c4WNZaSHZj2AAapbg1VPkpsEYipLv0bILv3juatxtKrzbC7QNBgDfGgXQwWzm02BjGhrRw+PFcXlvR/8UxYgjwm6if8qviMFtPlBUr9E5Wtm+/sklUae6/eonESZaHX3k/BJuIA+ozsOYj3rRK/gtu1GDLTqvAE2Drcbd5K9B5C7TqVW1G1HFxbBBdqAZkTv0XnjeUVRjeiyiP8sb7LZfJ3Ul1Q7oYOqbqMuDnLchh4hJNPaks1Og3SEziZUrR7VFN0yOXdSiquvffwTnqUdWkgIKjteEeBXnfLSoz5wCxzXOLYeAZykWE9o9yvfKQ97TSEkMLXW3ZgdeuxCxFcPBkFgAjVwBOs2mVeM902+yUzIMixB8F3qPLnLAFJpJ3kn4b1kedc4w57Wt6rnuhW6Qw4afzji6LWMTu3K7qiPVdlbSFekypEZpkcCCQQuk0ArFchdoZqJZ9l89zgI9oK2lBqys8qiU0h3IKmHBsrTTPxTnw4JG49bYVI35tk/wB0IRsamPqN7gF2SP6Ieb4j8apBzBs9o+qPBTs2eB9UX9qvc0E9RgjsugKJ2c37IUX0W2ZgeC6gHjdMWDTrSNzKmxaZHoM72jyVKtydpE/omH+EfBaFzU5amTLv5I0Dfm2jquPcUVHknRaRFJpPXJ95WlLO5IUoPil5HhRoYKBAFhu3KYYZW+bQuaITCuKPFSNoooM34IgTvS2YSxczbeAFWk5rhMg28l1ZUVYiFUKvB8ZhixxDhBG60jthVlo+WtQHEGIMamADr9aNe1ZwrZmjrCQBxIXsmxsOKVNrAAA1oFt8AXXjZ9Jo617Xgm2Hcsup7LxdIPKScOSUG7J0cqtXckkrpQwPwR1dEkkoGF+Un9HS7anuavNsR6RTJLXHhneUD0zEySo285Aj8zU/vf8AFb7Z3oD8bykksbyuLI+spH6eCSSkzb/4UQ1H43JJIBN80+9JJBo6xhrvxuSBsOxJJIDoHo+KQ/HikkgCclTNu5JJBHeUDtR2lJJMCZqOxO7f+NySSRhYq+OFkklUKvF+U3/yanb5LkkJJLaoRD9K3tHvXt2C80kllnzFYunTFkkklK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4382355" y="307103"/>
            <a:ext cx="2168132" cy="707886"/>
          </a:xfrm>
          <a:prstGeom prst="rect">
            <a:avLst/>
          </a:prstGeom>
          <a:noFill/>
        </p:spPr>
        <p:txBody>
          <a:bodyPr wrap="none" rtlCol="0">
            <a:spAutoFit/>
          </a:bodyPr>
          <a:lstStyle/>
          <a:p>
            <a:r>
              <a:rPr lang="en-US" sz="4000" dirty="0"/>
              <a:t>High-Tech</a:t>
            </a:r>
          </a:p>
        </p:txBody>
      </p:sp>
      <p:sp>
        <p:nvSpPr>
          <p:cNvPr id="12" name="TextBox 11"/>
          <p:cNvSpPr txBox="1"/>
          <p:nvPr/>
        </p:nvSpPr>
        <p:spPr>
          <a:xfrm>
            <a:off x="423316" y="6273224"/>
            <a:ext cx="3693255" cy="584775"/>
          </a:xfrm>
          <a:prstGeom prst="rect">
            <a:avLst/>
          </a:prstGeom>
          <a:noFill/>
        </p:spPr>
        <p:txBody>
          <a:bodyPr wrap="none" rtlCol="0">
            <a:spAutoFit/>
          </a:bodyPr>
          <a:lstStyle/>
          <a:p>
            <a:r>
              <a:rPr lang="en-US" sz="3200" dirty="0"/>
              <a:t>The iPad revolution!!</a:t>
            </a:r>
          </a:p>
        </p:txBody>
      </p:sp>
      <p:pic>
        <p:nvPicPr>
          <p:cNvPr id="8" name="Picture 7" descr="A close up of a computer&#10;&#10;Description automatically generated">
            <a:extLst>
              <a:ext uri="{FF2B5EF4-FFF2-40B4-BE49-F238E27FC236}">
                <a16:creationId xmlns:a16="http://schemas.microsoft.com/office/drawing/2014/main" id="{30C53809-D6DD-0A4F-8DC3-CCFAC0E03D66}"/>
              </a:ext>
            </a:extLst>
          </p:cNvPr>
          <p:cNvPicPr>
            <a:picLocks noChangeAspect="1"/>
          </p:cNvPicPr>
          <p:nvPr/>
        </p:nvPicPr>
        <p:blipFill>
          <a:blip r:embed="rId3"/>
          <a:stretch>
            <a:fillRect/>
          </a:stretch>
        </p:blipFill>
        <p:spPr>
          <a:xfrm>
            <a:off x="423315" y="200744"/>
            <a:ext cx="3174875" cy="2908824"/>
          </a:xfrm>
          <a:prstGeom prst="rect">
            <a:avLst/>
          </a:prstGeom>
        </p:spPr>
      </p:pic>
      <p:pic>
        <p:nvPicPr>
          <p:cNvPr id="14" name="Picture 13" descr="A picture containing table, woman, white&#10;&#10;Description automatically generated">
            <a:extLst>
              <a:ext uri="{FF2B5EF4-FFF2-40B4-BE49-F238E27FC236}">
                <a16:creationId xmlns:a16="http://schemas.microsoft.com/office/drawing/2014/main" id="{575DC331-1F17-2A4C-A229-CC632A4FFBDD}"/>
              </a:ext>
            </a:extLst>
          </p:cNvPr>
          <p:cNvPicPr>
            <a:picLocks noChangeAspect="1"/>
          </p:cNvPicPr>
          <p:nvPr/>
        </p:nvPicPr>
        <p:blipFill>
          <a:blip r:embed="rId4"/>
          <a:stretch>
            <a:fillRect/>
          </a:stretch>
        </p:blipFill>
        <p:spPr>
          <a:xfrm>
            <a:off x="1002919" y="3845254"/>
            <a:ext cx="4019182" cy="2427970"/>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4DF53C83-2919-D440-9542-3C04EF33C57B}"/>
              </a:ext>
            </a:extLst>
          </p:cNvPr>
          <p:cNvPicPr>
            <a:picLocks noChangeAspect="1"/>
          </p:cNvPicPr>
          <p:nvPr/>
        </p:nvPicPr>
        <p:blipFill>
          <a:blip r:embed="rId5"/>
          <a:stretch>
            <a:fillRect/>
          </a:stretch>
        </p:blipFill>
        <p:spPr>
          <a:xfrm>
            <a:off x="4179562" y="1073541"/>
            <a:ext cx="3213100" cy="2438400"/>
          </a:xfrm>
          <a:prstGeom prst="rect">
            <a:avLst/>
          </a:prstGeom>
        </p:spPr>
      </p:pic>
      <p:pic>
        <p:nvPicPr>
          <p:cNvPr id="18" name="Picture 17" descr="A picture containing cellphone, keyboard&#10;&#10;Description automatically generated">
            <a:extLst>
              <a:ext uri="{FF2B5EF4-FFF2-40B4-BE49-F238E27FC236}">
                <a16:creationId xmlns:a16="http://schemas.microsoft.com/office/drawing/2014/main" id="{85E98CE6-051A-794F-AFE2-C5FF093CA72C}"/>
              </a:ext>
            </a:extLst>
          </p:cNvPr>
          <p:cNvPicPr>
            <a:picLocks noChangeAspect="1"/>
          </p:cNvPicPr>
          <p:nvPr/>
        </p:nvPicPr>
        <p:blipFill>
          <a:blip r:embed="rId6"/>
          <a:stretch>
            <a:fillRect/>
          </a:stretch>
        </p:blipFill>
        <p:spPr>
          <a:xfrm>
            <a:off x="6550487" y="3930157"/>
            <a:ext cx="3499275" cy="2427970"/>
          </a:xfrm>
          <a:prstGeom prst="rect">
            <a:avLst/>
          </a:prstGeom>
        </p:spPr>
      </p:pic>
      <p:pic>
        <p:nvPicPr>
          <p:cNvPr id="20" name="Picture 19" descr="A person standing in front of a computer&#10;&#10;Description automatically generated">
            <a:extLst>
              <a:ext uri="{FF2B5EF4-FFF2-40B4-BE49-F238E27FC236}">
                <a16:creationId xmlns:a16="http://schemas.microsoft.com/office/drawing/2014/main" id="{E193EFC3-64EB-BF40-A073-CF1686CFD9C0}"/>
              </a:ext>
            </a:extLst>
          </p:cNvPr>
          <p:cNvPicPr>
            <a:picLocks noChangeAspect="1"/>
          </p:cNvPicPr>
          <p:nvPr/>
        </p:nvPicPr>
        <p:blipFill>
          <a:blip r:embed="rId7"/>
          <a:stretch>
            <a:fillRect/>
          </a:stretch>
        </p:blipFill>
        <p:spPr>
          <a:xfrm>
            <a:off x="7974034" y="785468"/>
            <a:ext cx="3149600" cy="2324100"/>
          </a:xfrm>
          <a:prstGeom prst="rect">
            <a:avLst/>
          </a:prstGeom>
        </p:spPr>
      </p:pic>
    </p:spTree>
    <p:extLst>
      <p:ext uri="{BB962C8B-B14F-4D97-AF65-F5344CB8AC3E}">
        <p14:creationId xmlns:p14="http://schemas.microsoft.com/office/powerpoint/2010/main" val="3152275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CF24-8195-A849-A5C9-642C9FF17A0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7572994-AFF4-9047-80FA-2067F9253C2E}"/>
              </a:ext>
            </a:extLst>
          </p:cNvPr>
          <p:cNvSpPr>
            <a:spLocks noGrp="1"/>
          </p:cNvSpPr>
          <p:nvPr>
            <p:ph idx="1"/>
          </p:nvPr>
        </p:nvSpPr>
        <p:spPr>
          <a:xfrm>
            <a:off x="3869268" y="864107"/>
            <a:ext cx="7315200" cy="5240857"/>
          </a:xfrm>
        </p:spPr>
        <p:txBody>
          <a:bodyPr>
            <a:normAutofit/>
          </a:bodyPr>
          <a:lstStyle/>
          <a:p>
            <a:pPr marL="0" indent="0">
              <a:buNone/>
            </a:pPr>
            <a:r>
              <a:rPr lang="en-US" sz="2400" dirty="0">
                <a:hlinkClick r:id="rId2"/>
              </a:rPr>
              <a:t>https://www.youtube.com/watch?v=CFi_vMlMYCg</a:t>
            </a:r>
            <a:r>
              <a:rPr lang="en-US" sz="2400" dirty="0"/>
              <a:t> iPad</a:t>
            </a:r>
          </a:p>
          <a:p>
            <a:pPr marL="0" indent="0">
              <a:buNone/>
            </a:pPr>
            <a:endParaRPr lang="en-US" sz="2400" dirty="0"/>
          </a:p>
          <a:p>
            <a:pPr marL="0" indent="0">
              <a:buNone/>
            </a:pPr>
            <a:r>
              <a:rPr lang="en-US" sz="2400" dirty="0">
                <a:hlinkClick r:id="rId3"/>
              </a:rPr>
              <a:t>https://www.youtube.com/watch?v=wldth0nZ5VA</a:t>
            </a:r>
            <a:r>
              <a:rPr lang="en-US" sz="2400" dirty="0"/>
              <a:t>  pecs</a:t>
            </a:r>
          </a:p>
        </p:txBody>
      </p:sp>
    </p:spTree>
    <p:extLst>
      <p:ext uri="{BB962C8B-B14F-4D97-AF65-F5344CB8AC3E}">
        <p14:creationId xmlns:p14="http://schemas.microsoft.com/office/powerpoint/2010/main" val="187770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54FC1AC-C7F5-F440-BFDE-372C835D4EFF}"/>
              </a:ext>
            </a:extLst>
          </p:cNvPr>
          <p:cNvSpPr>
            <a:spLocks noGrp="1"/>
          </p:cNvSpPr>
          <p:nvPr>
            <p:ph type="title"/>
          </p:nvPr>
        </p:nvSpPr>
        <p:spPr>
          <a:xfrm>
            <a:off x="1600754" y="1087374"/>
            <a:ext cx="8983489" cy="1000978"/>
          </a:xfrm>
        </p:spPr>
        <p:txBody>
          <a:bodyPr>
            <a:normAutofit/>
          </a:bodyPr>
          <a:lstStyle/>
          <a:p>
            <a:pPr algn="ctr"/>
            <a:r>
              <a:rPr lang="en-US" dirty="0"/>
              <a:t>Common Myths related to AAC </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F5AA213E-7C68-A147-AD36-2F96F49DA2BD}"/>
              </a:ext>
            </a:extLst>
          </p:cNvPr>
          <p:cNvSpPr>
            <a:spLocks noGrp="1"/>
          </p:cNvSpPr>
          <p:nvPr>
            <p:ph idx="1"/>
          </p:nvPr>
        </p:nvSpPr>
        <p:spPr>
          <a:xfrm>
            <a:off x="1600753" y="2535446"/>
            <a:ext cx="8983489" cy="3554457"/>
          </a:xfrm>
        </p:spPr>
        <p:txBody>
          <a:bodyPr>
            <a:normAutofit lnSpcReduction="10000"/>
          </a:bodyPr>
          <a:lstStyle/>
          <a:p>
            <a:pPr>
              <a:buFont typeface="Arial" panose="020B0604020202020204" pitchFamily="34" charset="0"/>
              <a:buChar char="•"/>
            </a:pPr>
            <a:endParaRPr lang="en-US" dirty="0"/>
          </a:p>
          <a:p>
            <a:r>
              <a:rPr lang="en-US" dirty="0"/>
              <a:t>Remember-this refers to ALL forms of communication-gestures, sign, pictures, technology</a:t>
            </a:r>
          </a:p>
          <a:p>
            <a:r>
              <a:rPr lang="en-US" dirty="0"/>
              <a:t>Use of AAC will keep the individual from talking</a:t>
            </a:r>
          </a:p>
          <a:p>
            <a:r>
              <a:rPr lang="en-US" dirty="0"/>
              <a:t>Introduction of AAC means we have given up on speech</a:t>
            </a:r>
          </a:p>
          <a:p>
            <a:r>
              <a:rPr lang="en-US" dirty="0"/>
              <a:t>Child will not learn or use speech and will take the easy way out and use AAC</a:t>
            </a:r>
          </a:p>
          <a:p>
            <a:r>
              <a:rPr lang="en-US" dirty="0"/>
              <a:t>Child must possess a specific set of “prerequisites” before they can use AAC</a:t>
            </a:r>
          </a:p>
          <a:p>
            <a:r>
              <a:rPr lang="en-US" dirty="0"/>
              <a:t>Child needs to have ”normal” intelligence to use AAC</a:t>
            </a:r>
          </a:p>
          <a:p>
            <a:r>
              <a:rPr lang="en-US" dirty="0"/>
              <a:t>High-tech aids are more effective than low-tech/no-tech aids</a:t>
            </a:r>
          </a:p>
          <a:p>
            <a:endParaRPr lang="en-US" dirty="0">
              <a:solidFill>
                <a:schemeClr val="tx1"/>
              </a:solidFill>
            </a:endParaRPr>
          </a:p>
        </p:txBody>
      </p:sp>
    </p:spTree>
    <p:extLst>
      <p:ext uri="{BB962C8B-B14F-4D97-AF65-F5344CB8AC3E}">
        <p14:creationId xmlns:p14="http://schemas.microsoft.com/office/powerpoint/2010/main" val="2649962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18ADEFF-9869-7D47-AE9F-5733D2F9AAD2}"/>
              </a:ext>
            </a:extLst>
          </p:cNvPr>
          <p:cNvSpPr>
            <a:spLocks noGrp="1"/>
          </p:cNvSpPr>
          <p:nvPr>
            <p:ph type="title"/>
          </p:nvPr>
        </p:nvSpPr>
        <p:spPr>
          <a:xfrm>
            <a:off x="4096554" y="1232442"/>
            <a:ext cx="7315200" cy="1823177"/>
          </a:xfrm>
        </p:spPr>
        <p:txBody>
          <a:bodyPr vert="horz" lIns="91440" tIns="45720" rIns="91440" bIns="45720" rtlCol="0" anchor="b">
            <a:normAutofit fontScale="90000"/>
          </a:bodyPr>
          <a:lstStyle/>
          <a:p>
            <a:pPr algn="ctr"/>
            <a:r>
              <a:rPr lang="en-US" sz="4000" spc="-100" dirty="0">
                <a:solidFill>
                  <a:schemeClr val="tx2"/>
                </a:solidFill>
              </a:rPr>
              <a:t>How can parents/caregivers facilitate speech and language development? </a:t>
            </a:r>
            <a:br>
              <a:rPr lang="en-US" sz="4000" spc="-100" dirty="0">
                <a:solidFill>
                  <a:schemeClr val="tx2"/>
                </a:solidFill>
              </a:rPr>
            </a:br>
            <a:br>
              <a:rPr lang="en-US" sz="5300" spc="-100" dirty="0">
                <a:solidFill>
                  <a:schemeClr val="tx2"/>
                </a:solidFill>
              </a:rPr>
            </a:br>
            <a:endParaRPr lang="en-US" sz="3100" spc="-100" dirty="0">
              <a:solidFill>
                <a:schemeClr val="tx2"/>
              </a:solidFill>
            </a:endParaRPr>
          </a:p>
        </p:txBody>
      </p:sp>
      <p:sp>
        <p:nvSpPr>
          <p:cNvPr id="4" name="TextBox 3">
            <a:extLst>
              <a:ext uri="{FF2B5EF4-FFF2-40B4-BE49-F238E27FC236}">
                <a16:creationId xmlns:a16="http://schemas.microsoft.com/office/drawing/2014/main" id="{13566556-16F6-884A-893E-2DFB203C8B11}"/>
              </a:ext>
            </a:extLst>
          </p:cNvPr>
          <p:cNvSpPr txBox="1"/>
          <p:nvPr/>
        </p:nvSpPr>
        <p:spPr>
          <a:xfrm>
            <a:off x="4735179" y="2821483"/>
            <a:ext cx="5495211" cy="1754326"/>
          </a:xfrm>
          <a:prstGeom prst="rect">
            <a:avLst/>
          </a:prstGeom>
          <a:noFill/>
        </p:spPr>
        <p:txBody>
          <a:bodyPr wrap="square" rtlCol="0">
            <a:spAutoFit/>
          </a:bodyPr>
          <a:lstStyle/>
          <a:p>
            <a:r>
              <a:rPr lang="en-US" i="1" spc="-100" dirty="0">
                <a:solidFill>
                  <a:schemeClr val="tx2"/>
                </a:solidFill>
              </a:rPr>
              <a:t>Early Communication Development &amp; Down Syndrome:  </a:t>
            </a:r>
            <a:r>
              <a:rPr lang="en-US" spc="-100" dirty="0">
                <a:solidFill>
                  <a:schemeClr val="tx2"/>
                </a:solidFill>
              </a:rPr>
              <a:t>Parent Resource from Boston Children’s Hospital Down Syndrome Program</a:t>
            </a:r>
          </a:p>
          <a:p>
            <a:r>
              <a:rPr lang="en-US" dirty="0">
                <a:hlinkClick r:id="rId2"/>
              </a:rPr>
              <a:t>http://www.childrenshospital.org/centers-and-services/programs/a-_-e/down-syndrome-program/patient-resources</a:t>
            </a:r>
            <a:r>
              <a:rPr lang="en-US" dirty="0"/>
              <a:t>  </a:t>
            </a:r>
            <a:r>
              <a:rPr lang="en-US" sz="1600" dirty="0"/>
              <a:t>(Early Communication Guide)</a:t>
            </a:r>
          </a:p>
        </p:txBody>
      </p:sp>
    </p:spTree>
    <p:extLst>
      <p:ext uri="{BB962C8B-B14F-4D97-AF65-F5344CB8AC3E}">
        <p14:creationId xmlns:p14="http://schemas.microsoft.com/office/powerpoint/2010/main" val="1381416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FD3E6DF-A168-1542-AEAB-98AD2D350755}"/>
              </a:ext>
            </a:extLst>
          </p:cNvPr>
          <p:cNvSpPr>
            <a:spLocks noGrp="1"/>
          </p:cNvSpPr>
          <p:nvPr>
            <p:ph type="title"/>
          </p:nvPr>
        </p:nvSpPr>
        <p:spPr>
          <a:xfrm>
            <a:off x="1600754" y="1087374"/>
            <a:ext cx="8983489" cy="1000978"/>
          </a:xfrm>
        </p:spPr>
        <p:txBody>
          <a:bodyPr>
            <a:normAutofit/>
          </a:bodyPr>
          <a:lstStyle/>
          <a:p>
            <a:endParaRPr lang="en-US" dirty="0"/>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2A162D69-45F3-B441-815E-29F87662DCF0}"/>
              </a:ext>
            </a:extLst>
          </p:cNvPr>
          <p:cNvSpPr>
            <a:spLocks noGrp="1"/>
          </p:cNvSpPr>
          <p:nvPr>
            <p:ph idx="1"/>
          </p:nvPr>
        </p:nvSpPr>
        <p:spPr>
          <a:xfrm>
            <a:off x="1600753" y="2535446"/>
            <a:ext cx="8983489" cy="3554457"/>
          </a:xfrm>
        </p:spPr>
        <p:txBody>
          <a:bodyPr>
            <a:normAutofit/>
          </a:bodyPr>
          <a:lstStyle/>
          <a:p>
            <a:pPr marL="0" indent="0">
              <a:buNone/>
            </a:pPr>
            <a:r>
              <a:rPr lang="en-US" dirty="0">
                <a:solidFill>
                  <a:schemeClr val="tx1"/>
                </a:solidFill>
              </a:rPr>
              <a:t>Barkley Speech-Language Hearing Clinic</a:t>
            </a:r>
          </a:p>
          <a:p>
            <a:pPr marL="0" indent="0">
              <a:buNone/>
            </a:pPr>
            <a:r>
              <a:rPr lang="en-US" dirty="0">
                <a:solidFill>
                  <a:schemeClr val="tx1"/>
                </a:solidFill>
              </a:rPr>
              <a:t>402-472-7853</a:t>
            </a:r>
          </a:p>
          <a:p>
            <a:pPr marL="0" indent="0">
              <a:buNone/>
            </a:pPr>
            <a:r>
              <a:rPr lang="en-US" dirty="0">
                <a:solidFill>
                  <a:schemeClr val="tx1"/>
                </a:solidFill>
                <a:hlinkClick r:id="rId2"/>
              </a:rPr>
              <a:t>https://cehs.unl.edu/secd/barkley-clinic/</a:t>
            </a:r>
            <a:endParaRPr lang="en-US" dirty="0">
              <a:solidFill>
                <a:schemeClr val="tx1"/>
              </a:solidFill>
            </a:endParaRPr>
          </a:p>
          <a:p>
            <a:pPr marL="0" indent="0">
              <a:buNone/>
            </a:pPr>
            <a:endParaRPr lang="en-US" dirty="0">
              <a:solidFill>
                <a:schemeClr val="tx1"/>
              </a:solidFill>
            </a:endParaRPr>
          </a:p>
          <a:p>
            <a:r>
              <a:rPr lang="en-US" dirty="0">
                <a:solidFill>
                  <a:schemeClr val="tx1"/>
                </a:solidFill>
              </a:rPr>
              <a:t>Audiology evaluations and a full range of hearing and balance services</a:t>
            </a:r>
          </a:p>
          <a:p>
            <a:r>
              <a:rPr lang="en-US" dirty="0">
                <a:solidFill>
                  <a:schemeClr val="tx1"/>
                </a:solidFill>
              </a:rPr>
              <a:t>Speech-Language evaluations and treatment services for all ages and all communication disorders</a:t>
            </a:r>
          </a:p>
          <a:p>
            <a:endParaRPr lang="en-US" dirty="0">
              <a:solidFill>
                <a:schemeClr val="tx1"/>
              </a:solidFill>
            </a:endParaRPr>
          </a:p>
        </p:txBody>
      </p:sp>
    </p:spTree>
    <p:extLst>
      <p:ext uri="{BB962C8B-B14F-4D97-AF65-F5344CB8AC3E}">
        <p14:creationId xmlns:p14="http://schemas.microsoft.com/office/powerpoint/2010/main" val="2759719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CF24-8195-A849-A5C9-642C9FF17A0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7572994-AFF4-9047-80FA-2067F9253C2E}"/>
              </a:ext>
            </a:extLst>
          </p:cNvPr>
          <p:cNvSpPr>
            <a:spLocks noGrp="1"/>
          </p:cNvSpPr>
          <p:nvPr>
            <p:ph idx="1"/>
          </p:nvPr>
        </p:nvSpPr>
        <p:spPr>
          <a:xfrm>
            <a:off x="3683705" y="1707501"/>
            <a:ext cx="5307896" cy="1200329"/>
          </a:xfrm>
        </p:spPr>
        <p:txBody>
          <a:bodyPr>
            <a:normAutofit/>
          </a:bodyPr>
          <a:lstStyle/>
          <a:p>
            <a:pPr marL="0" indent="0">
              <a:buNone/>
            </a:pPr>
            <a:r>
              <a:rPr lang="en-US" sz="1400" dirty="0"/>
              <a:t>Kumin L (2012): ”Early Communication Skills for Children with Down Syndrome: A Guide for Parents and Professionals." Bethesda, MD: Woodbine House</a:t>
            </a:r>
          </a:p>
        </p:txBody>
      </p:sp>
      <p:sp>
        <p:nvSpPr>
          <p:cNvPr id="4" name="Rectangle 3">
            <a:extLst>
              <a:ext uri="{FF2B5EF4-FFF2-40B4-BE49-F238E27FC236}">
                <a16:creationId xmlns:a16="http://schemas.microsoft.com/office/drawing/2014/main" id="{8DA3E81B-DCF2-E14F-8EF7-B56CA1944535}"/>
              </a:ext>
            </a:extLst>
          </p:cNvPr>
          <p:cNvSpPr/>
          <p:nvPr/>
        </p:nvSpPr>
        <p:spPr>
          <a:xfrm>
            <a:off x="3660844" y="864107"/>
            <a:ext cx="5882300" cy="738664"/>
          </a:xfrm>
          <a:prstGeom prst="rect">
            <a:avLst/>
          </a:prstGeom>
        </p:spPr>
        <p:txBody>
          <a:bodyPr wrap="square">
            <a:spAutoFit/>
          </a:bodyPr>
          <a:lstStyle/>
          <a:p>
            <a:r>
              <a:rPr lang="en-US" sz="1400" dirty="0"/>
              <a:t>University of Vermont. (2016, February 5). More effective speech therapy approach for children with Down Syndrome. </a:t>
            </a:r>
            <a:r>
              <a:rPr lang="en-US" sz="1400" i="1" dirty="0"/>
              <a:t>ScienceDaily</a:t>
            </a:r>
            <a:r>
              <a:rPr lang="en-US" sz="1400" dirty="0"/>
              <a:t>. Retrieved June 15, 2020 from www.sciencedaily.com/releases/2016/02/160205100848.htm</a:t>
            </a:r>
          </a:p>
        </p:txBody>
      </p:sp>
      <p:sp>
        <p:nvSpPr>
          <p:cNvPr id="5" name="Rectangle 4">
            <a:extLst>
              <a:ext uri="{FF2B5EF4-FFF2-40B4-BE49-F238E27FC236}">
                <a16:creationId xmlns:a16="http://schemas.microsoft.com/office/drawing/2014/main" id="{E45B17CC-0861-384F-9350-174E03CEF960}"/>
              </a:ext>
            </a:extLst>
          </p:cNvPr>
          <p:cNvSpPr/>
          <p:nvPr/>
        </p:nvSpPr>
        <p:spPr>
          <a:xfrm>
            <a:off x="3660844" y="2901208"/>
            <a:ext cx="6096000" cy="523220"/>
          </a:xfrm>
          <a:prstGeom prst="rect">
            <a:avLst/>
          </a:prstGeom>
        </p:spPr>
        <p:txBody>
          <a:bodyPr>
            <a:spAutoFit/>
          </a:bodyPr>
          <a:lstStyle/>
          <a:p>
            <a:r>
              <a:rPr lang="en-US" sz="1400" dirty="0">
                <a:solidFill>
                  <a:srgbClr val="000000"/>
                </a:solidFill>
              </a:rPr>
              <a:t>Hassold, Terry J.,Patterson, David (1999):  “Down Syndrome: A Promising Future, Together”.  Wiley Publishing </a:t>
            </a:r>
            <a:endParaRPr lang="en-US" sz="1400" dirty="0"/>
          </a:p>
        </p:txBody>
      </p:sp>
      <p:sp>
        <p:nvSpPr>
          <p:cNvPr id="6" name="TextBox 5">
            <a:extLst>
              <a:ext uri="{FF2B5EF4-FFF2-40B4-BE49-F238E27FC236}">
                <a16:creationId xmlns:a16="http://schemas.microsoft.com/office/drawing/2014/main" id="{8ACC8F9F-16FD-8640-877B-9D85B1ACC37C}"/>
              </a:ext>
            </a:extLst>
          </p:cNvPr>
          <p:cNvSpPr txBox="1"/>
          <p:nvPr/>
        </p:nvSpPr>
        <p:spPr>
          <a:xfrm>
            <a:off x="3660844" y="3744602"/>
            <a:ext cx="5521256" cy="523220"/>
          </a:xfrm>
          <a:prstGeom prst="rect">
            <a:avLst/>
          </a:prstGeom>
          <a:noFill/>
        </p:spPr>
        <p:txBody>
          <a:bodyPr wrap="square" rtlCol="0">
            <a:spAutoFit/>
          </a:bodyPr>
          <a:lstStyle/>
          <a:p>
            <a:r>
              <a:rPr lang="en-US" sz="1400" dirty="0"/>
              <a:t>Early Communication Development &amp; Down Syndrome (2016); Parent Resource, Boston Children’s Hospital, Down Syndrome Program</a:t>
            </a:r>
          </a:p>
        </p:txBody>
      </p:sp>
    </p:spTree>
    <p:extLst>
      <p:ext uri="{BB962C8B-B14F-4D97-AF65-F5344CB8AC3E}">
        <p14:creationId xmlns:p14="http://schemas.microsoft.com/office/powerpoint/2010/main" val="275911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5BDAAE7A-177F-4691-8F07-36CBBA611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BF82D1D-28BC-4216-A1EA-F7D9C6D1A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60A1DC48-C242-4442-822C-570436B80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81E9345-4138-D64E-8E80-21214CCF877F}"/>
              </a:ext>
            </a:extLst>
          </p:cNvPr>
          <p:cNvSpPr txBox="1"/>
          <p:nvPr/>
        </p:nvSpPr>
        <p:spPr>
          <a:xfrm>
            <a:off x="2380128" y="1166841"/>
            <a:ext cx="8606118" cy="4524315"/>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US" sz="2400" dirty="0"/>
              <a:t>Speech and language is a process of gradual development over many years</a:t>
            </a:r>
          </a:p>
          <a:p>
            <a:endParaRPr lang="en-US" sz="2400" dirty="0"/>
          </a:p>
          <a:p>
            <a:pPr marL="342900" indent="-342900">
              <a:buClr>
                <a:schemeClr val="accent1"/>
              </a:buClr>
              <a:buFont typeface="Arial" panose="020B0604020202020204" pitchFamily="34" charset="0"/>
              <a:buChar char="•"/>
            </a:pPr>
            <a:r>
              <a:rPr lang="en-US" sz="2400" dirty="0"/>
              <a:t>Speech and language follows a fairly predictable pattern of development </a:t>
            </a:r>
          </a:p>
          <a:p>
            <a:pPr marL="342900" indent="-342900">
              <a:buFont typeface="Arial" panose="020B0604020202020204" pitchFamily="34" charset="0"/>
              <a:buChar char="•"/>
            </a:pPr>
            <a:endParaRPr lang="en-US" sz="2400" dirty="0"/>
          </a:p>
          <a:p>
            <a:pPr marL="342900" indent="-342900">
              <a:buClr>
                <a:schemeClr val="accent1"/>
              </a:buClr>
              <a:buFont typeface="Arial" panose="020B0604020202020204" pitchFamily="34" charset="0"/>
              <a:buChar char="•"/>
            </a:pPr>
            <a:r>
              <a:rPr lang="en-US" sz="2400" dirty="0"/>
              <a:t>There is always variability in development </a:t>
            </a:r>
          </a:p>
          <a:p>
            <a:pPr marL="342900" indent="-342900">
              <a:buFont typeface="Arial" panose="020B0604020202020204" pitchFamily="34" charset="0"/>
              <a:buChar char="•"/>
            </a:pPr>
            <a:endParaRPr lang="en-US" sz="2400" dirty="0"/>
          </a:p>
          <a:p>
            <a:pPr marL="342900" indent="-342900">
              <a:buClr>
                <a:schemeClr val="accent1"/>
              </a:buClr>
              <a:buFont typeface="Arial" panose="020B0604020202020204" pitchFamily="34" charset="0"/>
              <a:buChar char="•"/>
            </a:pPr>
            <a:r>
              <a:rPr lang="en-US" sz="2400" dirty="0"/>
              <a:t>Many reasons why a child would show delays or differences  in development of speech and/or language </a:t>
            </a:r>
          </a:p>
          <a:p>
            <a:pPr marL="800100" lvl="1" indent="-342900">
              <a:buClr>
                <a:schemeClr val="accent1"/>
              </a:buClr>
              <a:buFont typeface="Arial" panose="020B0604020202020204" pitchFamily="34" charset="0"/>
              <a:buChar char="•"/>
            </a:pPr>
            <a:r>
              <a:rPr lang="en-US" sz="2400" dirty="0"/>
              <a:t>Down syndrome, Autism Spectrum Disorder, hearing loss, Cerebral Palsy, Traumatic Brain Injury, Idiopathic</a:t>
            </a:r>
          </a:p>
        </p:txBody>
      </p:sp>
    </p:spTree>
    <p:extLst>
      <p:ext uri="{BB962C8B-B14F-4D97-AF65-F5344CB8AC3E}">
        <p14:creationId xmlns:p14="http://schemas.microsoft.com/office/powerpoint/2010/main" val="936549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76CE991-57C7-B949-AB0F-E87CCE427FDA}"/>
              </a:ext>
            </a:extLst>
          </p:cNvPr>
          <p:cNvSpPr>
            <a:spLocks noGrp="1"/>
          </p:cNvSpPr>
          <p:nvPr>
            <p:ph type="title"/>
          </p:nvPr>
        </p:nvSpPr>
        <p:spPr>
          <a:xfrm>
            <a:off x="1600754" y="1087374"/>
            <a:ext cx="8983489" cy="1000978"/>
          </a:xfrm>
        </p:spPr>
        <p:txBody>
          <a:bodyPr>
            <a:normAutofit fontScale="90000"/>
          </a:bodyPr>
          <a:lstStyle/>
          <a:p>
            <a:pPr algn="ctr"/>
            <a:r>
              <a:rPr lang="en-US" dirty="0"/>
              <a:t>Speech and Language Characteristics of Children with Down Syndrome</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2AEBEA18-5CBE-0241-A2C4-F43CFCA02629}"/>
              </a:ext>
            </a:extLst>
          </p:cNvPr>
          <p:cNvSpPr>
            <a:spLocks noGrp="1"/>
          </p:cNvSpPr>
          <p:nvPr>
            <p:ph idx="1"/>
          </p:nvPr>
        </p:nvSpPr>
        <p:spPr>
          <a:xfrm>
            <a:off x="1600753" y="2535446"/>
            <a:ext cx="8983489" cy="3554457"/>
          </a:xfrm>
        </p:spPr>
        <p:txBody>
          <a:bodyPr>
            <a:normAutofit/>
          </a:bodyPr>
          <a:lstStyle/>
          <a:p>
            <a:endParaRPr lang="en-US" dirty="0">
              <a:solidFill>
                <a:schemeClr val="tx1"/>
              </a:solidFill>
            </a:endParaRPr>
          </a:p>
          <a:p>
            <a:r>
              <a:rPr lang="en-US" dirty="0">
                <a:solidFill>
                  <a:schemeClr val="tx1"/>
                </a:solidFill>
              </a:rPr>
              <a:t>Generally, children with Ds meet communication milestones later-but there is much variation </a:t>
            </a:r>
          </a:p>
          <a:p>
            <a:r>
              <a:rPr lang="en-US" dirty="0">
                <a:solidFill>
                  <a:schemeClr val="tx1"/>
                </a:solidFill>
              </a:rPr>
              <a:t>Sensory, perceptual, physical and cognitive challenges can occur and can affect communication development – varies for each child</a:t>
            </a:r>
          </a:p>
          <a:p>
            <a:r>
              <a:rPr lang="en-US" dirty="0">
                <a:solidFill>
                  <a:schemeClr val="tx1"/>
                </a:solidFill>
              </a:rPr>
              <a:t>Identifying areas of challenge is important- provides you/your team with information on how to plan and provide support </a:t>
            </a:r>
          </a:p>
          <a:p>
            <a:pPr marL="0" indent="0">
              <a:buNone/>
            </a:pPr>
            <a:endParaRPr lang="en-US" dirty="0">
              <a:solidFill>
                <a:schemeClr val="tx1"/>
              </a:solidFill>
            </a:endParaRPr>
          </a:p>
        </p:txBody>
      </p:sp>
    </p:spTree>
    <p:extLst>
      <p:ext uri="{BB962C8B-B14F-4D97-AF65-F5344CB8AC3E}">
        <p14:creationId xmlns:p14="http://schemas.microsoft.com/office/powerpoint/2010/main" val="199179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82FC-459A-3143-9E9A-22958DED22E4}"/>
              </a:ext>
            </a:extLst>
          </p:cNvPr>
          <p:cNvSpPr>
            <a:spLocks noGrp="1"/>
          </p:cNvSpPr>
          <p:nvPr>
            <p:ph type="title"/>
          </p:nvPr>
        </p:nvSpPr>
        <p:spPr/>
        <p:txBody>
          <a:bodyPr>
            <a:normAutofit/>
          </a:bodyPr>
          <a:lstStyle/>
          <a:p>
            <a:r>
              <a:rPr lang="en-US" sz="3200" dirty="0"/>
              <a:t>Communication Milestones in Children with Down Syndrome</a:t>
            </a:r>
          </a:p>
        </p:txBody>
      </p:sp>
      <p:graphicFrame>
        <p:nvGraphicFramePr>
          <p:cNvPr id="6" name="Table 5">
            <a:extLst>
              <a:ext uri="{FF2B5EF4-FFF2-40B4-BE49-F238E27FC236}">
                <a16:creationId xmlns:a16="http://schemas.microsoft.com/office/drawing/2014/main" id="{2C705C5A-DF93-9344-AB0B-278374725FC8}"/>
              </a:ext>
            </a:extLst>
          </p:cNvPr>
          <p:cNvGraphicFramePr>
            <a:graphicFrameLocks noGrp="1"/>
          </p:cNvGraphicFramePr>
          <p:nvPr>
            <p:extLst>
              <p:ext uri="{D42A27DB-BD31-4B8C-83A1-F6EECF244321}">
                <p14:modId xmlns:p14="http://schemas.microsoft.com/office/powerpoint/2010/main" val="2419528944"/>
              </p:ext>
            </p:extLst>
          </p:nvPr>
        </p:nvGraphicFramePr>
        <p:xfrm>
          <a:off x="3941378" y="504718"/>
          <a:ext cx="6978870" cy="6069552"/>
        </p:xfrm>
        <a:graphic>
          <a:graphicData uri="http://schemas.openxmlformats.org/drawingml/2006/table">
            <a:tbl>
              <a:tblPr firstRow="1" bandRow="1">
                <a:tableStyleId>{5C22544A-7EE6-4342-B048-85BDC9FD1C3A}</a:tableStyleId>
              </a:tblPr>
              <a:tblGrid>
                <a:gridCol w="3489435">
                  <a:extLst>
                    <a:ext uri="{9D8B030D-6E8A-4147-A177-3AD203B41FA5}">
                      <a16:colId xmlns:a16="http://schemas.microsoft.com/office/drawing/2014/main" val="1017229975"/>
                    </a:ext>
                  </a:extLst>
                </a:gridCol>
                <a:gridCol w="3489435">
                  <a:extLst>
                    <a:ext uri="{9D8B030D-6E8A-4147-A177-3AD203B41FA5}">
                      <a16:colId xmlns:a16="http://schemas.microsoft.com/office/drawing/2014/main" val="422015808"/>
                    </a:ext>
                  </a:extLst>
                </a:gridCol>
              </a:tblGrid>
              <a:tr h="0">
                <a:tc>
                  <a:txBody>
                    <a:bodyPr/>
                    <a:lstStyle/>
                    <a:p>
                      <a:pPr algn="ctr"/>
                      <a:r>
                        <a:rPr lang="en-US" dirty="0"/>
                        <a:t>Communication Skill </a:t>
                      </a:r>
                    </a:p>
                  </a:txBody>
                  <a:tcPr/>
                </a:tc>
                <a:tc>
                  <a:txBody>
                    <a:bodyPr/>
                    <a:lstStyle/>
                    <a:p>
                      <a:pPr algn="ctr"/>
                      <a:r>
                        <a:rPr lang="en-US" dirty="0"/>
                        <a:t>Age </a:t>
                      </a:r>
                    </a:p>
                  </a:txBody>
                  <a:tcPr/>
                </a:tc>
                <a:extLst>
                  <a:ext uri="{0D108BD9-81ED-4DB2-BD59-A6C34878D82A}">
                    <a16:rowId xmlns:a16="http://schemas.microsoft.com/office/drawing/2014/main" val="4092818539"/>
                  </a:ext>
                </a:extLst>
              </a:tr>
              <a:tr h="373716">
                <a:tc>
                  <a:txBody>
                    <a:bodyPr/>
                    <a:lstStyle/>
                    <a:p>
                      <a:r>
                        <a:rPr lang="en-US" sz="1600" dirty="0"/>
                        <a:t>Smiling </a:t>
                      </a:r>
                    </a:p>
                  </a:txBody>
                  <a:tcPr/>
                </a:tc>
                <a:tc>
                  <a:txBody>
                    <a:bodyPr/>
                    <a:lstStyle/>
                    <a:p>
                      <a:r>
                        <a:rPr lang="en-US" dirty="0"/>
                        <a:t>By 12 months</a:t>
                      </a:r>
                    </a:p>
                  </a:txBody>
                  <a:tcPr/>
                </a:tc>
                <a:extLst>
                  <a:ext uri="{0D108BD9-81ED-4DB2-BD59-A6C34878D82A}">
                    <a16:rowId xmlns:a16="http://schemas.microsoft.com/office/drawing/2014/main" val="3326372895"/>
                  </a:ext>
                </a:extLst>
              </a:tr>
              <a:tr h="373716">
                <a:tc>
                  <a:txBody>
                    <a:bodyPr/>
                    <a:lstStyle/>
                    <a:p>
                      <a:r>
                        <a:rPr lang="en-US" sz="1600" dirty="0"/>
                        <a:t>Laughing</a:t>
                      </a:r>
                    </a:p>
                  </a:txBody>
                  <a:tcPr/>
                </a:tc>
                <a:tc>
                  <a:txBody>
                    <a:bodyPr/>
                    <a:lstStyle/>
                    <a:p>
                      <a:r>
                        <a:rPr lang="en-US" dirty="0"/>
                        <a:t>By 12 months</a:t>
                      </a:r>
                    </a:p>
                  </a:txBody>
                  <a:tcPr/>
                </a:tc>
                <a:extLst>
                  <a:ext uri="{0D108BD9-81ED-4DB2-BD59-A6C34878D82A}">
                    <a16:rowId xmlns:a16="http://schemas.microsoft.com/office/drawing/2014/main" val="2266948180"/>
                  </a:ext>
                </a:extLst>
              </a:tr>
              <a:tr h="373716">
                <a:tc>
                  <a:txBody>
                    <a:bodyPr/>
                    <a:lstStyle/>
                    <a:p>
                      <a:r>
                        <a:rPr lang="en-US" sz="1600" dirty="0"/>
                        <a:t>Cooing, vowel-like sounds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12 months</a:t>
                      </a:r>
                    </a:p>
                  </a:txBody>
                  <a:tcPr/>
                </a:tc>
                <a:extLst>
                  <a:ext uri="{0D108BD9-81ED-4DB2-BD59-A6C34878D82A}">
                    <a16:rowId xmlns:a16="http://schemas.microsoft.com/office/drawing/2014/main" val="1899589064"/>
                  </a:ext>
                </a:extLst>
              </a:tr>
              <a:tr h="373716">
                <a:tc>
                  <a:txBody>
                    <a:bodyPr/>
                    <a:lstStyle/>
                    <a:p>
                      <a:r>
                        <a:rPr lang="en-US" sz="1600" dirty="0"/>
                        <a:t>Babbling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12 months</a:t>
                      </a:r>
                    </a:p>
                  </a:txBody>
                  <a:tcPr/>
                </a:tc>
                <a:extLst>
                  <a:ext uri="{0D108BD9-81ED-4DB2-BD59-A6C34878D82A}">
                    <a16:rowId xmlns:a16="http://schemas.microsoft.com/office/drawing/2014/main" val="1209802383"/>
                  </a:ext>
                </a:extLst>
              </a:tr>
              <a:tr h="373716">
                <a:tc>
                  <a:txBody>
                    <a:bodyPr/>
                    <a:lstStyle/>
                    <a:p>
                      <a:r>
                        <a:rPr lang="en-US" sz="1600" dirty="0"/>
                        <a:t>Facial expressions, gestures, signs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12-24 months</a:t>
                      </a:r>
                    </a:p>
                  </a:txBody>
                  <a:tcPr/>
                </a:tc>
                <a:extLst>
                  <a:ext uri="{0D108BD9-81ED-4DB2-BD59-A6C34878D82A}">
                    <a16:rowId xmlns:a16="http://schemas.microsoft.com/office/drawing/2014/main" val="1585053491"/>
                  </a:ext>
                </a:extLst>
              </a:tr>
              <a:tr h="373716">
                <a:tc>
                  <a:txBody>
                    <a:bodyPr/>
                    <a:lstStyle/>
                    <a:p>
                      <a:r>
                        <a:rPr lang="en-US" sz="1600" dirty="0"/>
                        <a:t>Imitates sounds, actions, syllables and occasional word</a:t>
                      </a:r>
                    </a:p>
                  </a:txBody>
                  <a:tcPr/>
                </a:tc>
                <a:tc>
                  <a:txBody>
                    <a:bodyPr/>
                    <a:lstStyle/>
                    <a:p>
                      <a:r>
                        <a:rPr lang="en-US" dirty="0"/>
                        <a:t>12-24 months</a:t>
                      </a:r>
                    </a:p>
                  </a:txBody>
                  <a:tcPr/>
                </a:tc>
                <a:extLst>
                  <a:ext uri="{0D108BD9-81ED-4DB2-BD59-A6C34878D82A}">
                    <a16:rowId xmlns:a16="http://schemas.microsoft.com/office/drawing/2014/main" val="3441889284"/>
                  </a:ext>
                </a:extLst>
              </a:tr>
              <a:tr h="373716">
                <a:tc>
                  <a:txBody>
                    <a:bodyPr/>
                    <a:lstStyle/>
                    <a:p>
                      <a:r>
                        <a:rPr lang="en-US" sz="1600" dirty="0"/>
                        <a:t>Pointes to 3 body parts when asked</a:t>
                      </a:r>
                    </a:p>
                  </a:txBody>
                  <a:tcPr/>
                </a:tc>
                <a:tc>
                  <a:txBody>
                    <a:bodyPr/>
                    <a:lstStyle/>
                    <a:p>
                      <a:r>
                        <a:rPr lang="en-US" dirty="0"/>
                        <a:t>13-25 months</a:t>
                      </a:r>
                    </a:p>
                  </a:txBody>
                  <a:tcPr/>
                </a:tc>
                <a:extLst>
                  <a:ext uri="{0D108BD9-81ED-4DB2-BD59-A6C34878D82A}">
                    <a16:rowId xmlns:a16="http://schemas.microsoft.com/office/drawing/2014/main" val="1130429724"/>
                  </a:ext>
                </a:extLst>
              </a:tr>
              <a:tr h="373716">
                <a:tc>
                  <a:txBody>
                    <a:bodyPr/>
                    <a:lstStyle/>
                    <a:p>
                      <a:r>
                        <a:rPr lang="en-US" dirty="0"/>
                        <a:t>Jargon-jabber with inflection</a:t>
                      </a:r>
                    </a:p>
                  </a:txBody>
                  <a:tcPr/>
                </a:tc>
                <a:tc>
                  <a:txBody>
                    <a:bodyPr/>
                    <a:lstStyle/>
                    <a:p>
                      <a:r>
                        <a:rPr lang="en-US" dirty="0"/>
                        <a:t>12-30 months</a:t>
                      </a:r>
                    </a:p>
                  </a:txBody>
                  <a:tcPr/>
                </a:tc>
                <a:extLst>
                  <a:ext uri="{0D108BD9-81ED-4DB2-BD59-A6C34878D82A}">
                    <a16:rowId xmlns:a16="http://schemas.microsoft.com/office/drawing/2014/main" val="3526168634"/>
                  </a:ext>
                </a:extLst>
              </a:tr>
              <a:tr h="373716">
                <a:tc>
                  <a:txBody>
                    <a:bodyPr/>
                    <a:lstStyle/>
                    <a:p>
                      <a:r>
                        <a:rPr lang="en-US" dirty="0"/>
                        <a:t>Says or signs first word</a:t>
                      </a:r>
                    </a:p>
                  </a:txBody>
                  <a:tcPr/>
                </a:tc>
                <a:tc>
                  <a:txBody>
                    <a:bodyPr/>
                    <a:lstStyle/>
                    <a:p>
                      <a:r>
                        <a:rPr lang="en-US" dirty="0"/>
                        <a:t>12-60 months (signs come earlier)</a:t>
                      </a:r>
                    </a:p>
                  </a:txBody>
                  <a:tcPr/>
                </a:tc>
                <a:extLst>
                  <a:ext uri="{0D108BD9-81ED-4DB2-BD59-A6C34878D82A}">
                    <a16:rowId xmlns:a16="http://schemas.microsoft.com/office/drawing/2014/main" val="4062536204"/>
                  </a:ext>
                </a:extLst>
              </a:tr>
              <a:tr h="373716">
                <a:tc>
                  <a:txBody>
                    <a:bodyPr/>
                    <a:lstStyle/>
                    <a:p>
                      <a:r>
                        <a:rPr lang="en-US" dirty="0"/>
                        <a:t>Points to pictures when named</a:t>
                      </a:r>
                    </a:p>
                  </a:txBody>
                  <a:tcPr/>
                </a:tc>
                <a:tc>
                  <a:txBody>
                    <a:bodyPr/>
                    <a:lstStyle/>
                    <a:p>
                      <a:r>
                        <a:rPr lang="en-US" dirty="0"/>
                        <a:t>24-36 months</a:t>
                      </a:r>
                    </a:p>
                  </a:txBody>
                  <a:tcPr/>
                </a:tc>
                <a:extLst>
                  <a:ext uri="{0D108BD9-81ED-4DB2-BD59-A6C34878D82A}">
                    <a16:rowId xmlns:a16="http://schemas.microsoft.com/office/drawing/2014/main" val="3944119628"/>
                  </a:ext>
                </a:extLst>
              </a:tr>
              <a:tr h="373716">
                <a:tc>
                  <a:txBody>
                    <a:bodyPr/>
                    <a:lstStyle/>
                    <a:p>
                      <a:r>
                        <a:rPr lang="en-US" dirty="0"/>
                        <a:t>Initiates conversations-pointing, requesting</a:t>
                      </a:r>
                    </a:p>
                  </a:txBody>
                  <a:tcPr/>
                </a:tc>
                <a:tc>
                  <a:txBody>
                    <a:bodyPr/>
                    <a:lstStyle/>
                    <a:p>
                      <a:r>
                        <a:rPr lang="en-US" dirty="0"/>
                        <a:t>24-36 months</a:t>
                      </a:r>
                    </a:p>
                  </a:txBody>
                  <a:tcPr/>
                </a:tc>
                <a:extLst>
                  <a:ext uri="{0D108BD9-81ED-4DB2-BD59-A6C34878D82A}">
                    <a16:rowId xmlns:a16="http://schemas.microsoft.com/office/drawing/2014/main" val="2201456884"/>
                  </a:ext>
                </a:extLst>
              </a:tr>
              <a:tr h="373716">
                <a:tc>
                  <a:txBody>
                    <a:bodyPr/>
                    <a:lstStyle/>
                    <a:p>
                      <a:r>
                        <a:rPr lang="en-US" dirty="0"/>
                        <a:t>Understands 50-100 words</a:t>
                      </a:r>
                    </a:p>
                  </a:txBody>
                  <a:tcPr/>
                </a:tc>
                <a:tc>
                  <a:txBody>
                    <a:bodyPr/>
                    <a:lstStyle/>
                    <a:p>
                      <a:r>
                        <a:rPr lang="en-US" dirty="0"/>
                        <a:t>24-36 months</a:t>
                      </a:r>
                    </a:p>
                  </a:txBody>
                  <a:tcPr/>
                </a:tc>
                <a:extLst>
                  <a:ext uri="{0D108BD9-81ED-4DB2-BD59-A6C34878D82A}">
                    <a16:rowId xmlns:a16="http://schemas.microsoft.com/office/drawing/2014/main" val="2136324198"/>
                  </a:ext>
                </a:extLst>
              </a:tr>
              <a:tr h="373716">
                <a:tc>
                  <a:txBody>
                    <a:bodyPr/>
                    <a:lstStyle/>
                    <a:p>
                      <a:r>
                        <a:rPr lang="en-US" dirty="0"/>
                        <a:t>Uses 2-word phrases</a:t>
                      </a:r>
                    </a:p>
                  </a:txBody>
                  <a:tcPr/>
                </a:tc>
                <a:tc>
                  <a:txBody>
                    <a:bodyPr/>
                    <a:lstStyle/>
                    <a:p>
                      <a:r>
                        <a:rPr lang="en-US" dirty="0"/>
                        <a:t>2-5 years</a:t>
                      </a:r>
                    </a:p>
                  </a:txBody>
                  <a:tcPr/>
                </a:tc>
                <a:extLst>
                  <a:ext uri="{0D108BD9-81ED-4DB2-BD59-A6C34878D82A}">
                    <a16:rowId xmlns:a16="http://schemas.microsoft.com/office/drawing/2014/main" val="3653104056"/>
                  </a:ext>
                </a:extLst>
              </a:tr>
              <a:tr h="37371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96295866"/>
                  </a:ext>
                </a:extLst>
              </a:tr>
            </a:tbl>
          </a:graphicData>
        </a:graphic>
      </p:graphicFrame>
    </p:spTree>
    <p:extLst>
      <p:ext uri="{BB962C8B-B14F-4D97-AF65-F5344CB8AC3E}">
        <p14:creationId xmlns:p14="http://schemas.microsoft.com/office/powerpoint/2010/main" val="313739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2902A-FA5D-45A8-81EE-4342D330F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2B538A-2A50-48E0-89A4-F2D2EEB12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319273A-84F0-4EF0-9ABB-6725351DB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B7D843-D049-DD4C-B129-F2775CB68AB9}"/>
              </a:ext>
            </a:extLst>
          </p:cNvPr>
          <p:cNvSpPr>
            <a:spLocks noGrp="1"/>
          </p:cNvSpPr>
          <p:nvPr>
            <p:ph type="title"/>
          </p:nvPr>
        </p:nvSpPr>
        <p:spPr>
          <a:xfrm>
            <a:off x="643467" y="5281127"/>
            <a:ext cx="10905066" cy="938698"/>
          </a:xfrm>
        </p:spPr>
        <p:txBody>
          <a:bodyPr>
            <a:normAutofit/>
          </a:bodyPr>
          <a:lstStyle/>
          <a:p>
            <a:pPr algn="ctr"/>
            <a:r>
              <a:rPr lang="en-US" dirty="0"/>
              <a:t>Possible Challenges</a:t>
            </a:r>
          </a:p>
        </p:txBody>
      </p:sp>
      <p:sp>
        <p:nvSpPr>
          <p:cNvPr id="3" name="Content Placeholder 2">
            <a:extLst>
              <a:ext uri="{FF2B5EF4-FFF2-40B4-BE49-F238E27FC236}">
                <a16:creationId xmlns:a16="http://schemas.microsoft.com/office/drawing/2014/main" id="{D1FF6FEB-42C9-6444-9541-C9B3C7280A87}"/>
              </a:ext>
            </a:extLst>
          </p:cNvPr>
          <p:cNvSpPr>
            <a:spLocks noGrp="1"/>
          </p:cNvSpPr>
          <p:nvPr>
            <p:ph idx="1"/>
          </p:nvPr>
        </p:nvSpPr>
        <p:spPr>
          <a:xfrm>
            <a:off x="643467" y="864108"/>
            <a:ext cx="10905066" cy="3785689"/>
          </a:xfrm>
        </p:spPr>
        <p:txBody>
          <a:bodyPr>
            <a:normAutofit/>
          </a:bodyPr>
          <a:lstStyle/>
          <a:p>
            <a:pPr marL="0" indent="0">
              <a:buNone/>
            </a:pPr>
            <a:r>
              <a:rPr lang="en-US" u="sng" dirty="0"/>
              <a:t>Sensory and Perceptual Skills</a:t>
            </a:r>
          </a:p>
          <a:p>
            <a:r>
              <a:rPr lang="en-US" b="1" dirty="0"/>
              <a:t>Sensory</a:t>
            </a:r>
            <a:r>
              <a:rPr lang="en-US" dirty="0"/>
              <a:t>-see, hear, touch, taste smell:   </a:t>
            </a:r>
            <a:r>
              <a:rPr lang="en-US" b="1" dirty="0"/>
              <a:t>Perception</a:t>
            </a:r>
            <a:r>
              <a:rPr lang="en-US" dirty="0"/>
              <a:t>-ability to give meaning to the sensory input</a:t>
            </a:r>
          </a:p>
          <a:p>
            <a:r>
              <a:rPr lang="en-US" b="1" dirty="0"/>
              <a:t>Hearing</a:t>
            </a:r>
            <a:r>
              <a:rPr lang="en-US" dirty="0"/>
              <a:t>-typical way to learn language and learn how to perceive or understand what sounds mean</a:t>
            </a:r>
          </a:p>
          <a:p>
            <a:pPr lvl="1"/>
            <a:r>
              <a:rPr lang="en-US" dirty="0"/>
              <a:t>majority of children with Ds have some degree of hearing loss</a:t>
            </a:r>
          </a:p>
          <a:p>
            <a:pPr lvl="1"/>
            <a:r>
              <a:rPr lang="en-US" dirty="0"/>
              <a:t>Differing types of hearing loss-some temporary, some permanent </a:t>
            </a:r>
          </a:p>
          <a:p>
            <a:pPr lvl="1"/>
            <a:r>
              <a:rPr lang="en-US" dirty="0"/>
              <a:t>Approx. 75% have significant hearing loss at some point </a:t>
            </a:r>
          </a:p>
          <a:p>
            <a:pPr lvl="1"/>
            <a:r>
              <a:rPr lang="en-US" dirty="0"/>
              <a:t>50-70% experience otitis medial with effusion (middle ear inflammation with fluid)</a:t>
            </a:r>
          </a:p>
          <a:p>
            <a:pPr lvl="1"/>
            <a:r>
              <a:rPr lang="en-US" dirty="0"/>
              <a:t>Degree and type of hearing loss greatly affects planning and supports </a:t>
            </a:r>
          </a:p>
          <a:p>
            <a:pPr lvl="1"/>
            <a:r>
              <a:rPr lang="en-US" dirty="0"/>
              <a:t>Hearing is essential for speech and language development and academic development</a:t>
            </a:r>
          </a:p>
        </p:txBody>
      </p:sp>
    </p:spTree>
    <p:extLst>
      <p:ext uri="{BB962C8B-B14F-4D97-AF65-F5344CB8AC3E}">
        <p14:creationId xmlns:p14="http://schemas.microsoft.com/office/powerpoint/2010/main" val="309779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2902A-FA5D-45A8-81EE-4342D330F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2B538A-2A50-48E0-89A4-F2D2EEB12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319273A-84F0-4EF0-9ABB-6725351DB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B7D843-D049-DD4C-B129-F2775CB68AB9}"/>
              </a:ext>
            </a:extLst>
          </p:cNvPr>
          <p:cNvSpPr>
            <a:spLocks noGrp="1"/>
          </p:cNvSpPr>
          <p:nvPr>
            <p:ph type="title"/>
          </p:nvPr>
        </p:nvSpPr>
        <p:spPr>
          <a:xfrm>
            <a:off x="643467" y="5281127"/>
            <a:ext cx="10905066" cy="938698"/>
          </a:xfrm>
        </p:spPr>
        <p:txBody>
          <a:bodyPr>
            <a:normAutofit/>
          </a:bodyPr>
          <a:lstStyle/>
          <a:p>
            <a:pPr algn="ctr"/>
            <a:r>
              <a:rPr lang="en-US" dirty="0"/>
              <a:t>Possible Challenges</a:t>
            </a:r>
          </a:p>
        </p:txBody>
      </p:sp>
      <p:sp>
        <p:nvSpPr>
          <p:cNvPr id="3" name="Content Placeholder 2">
            <a:extLst>
              <a:ext uri="{FF2B5EF4-FFF2-40B4-BE49-F238E27FC236}">
                <a16:creationId xmlns:a16="http://schemas.microsoft.com/office/drawing/2014/main" id="{D1FF6FEB-42C9-6444-9541-C9B3C7280A87}"/>
              </a:ext>
            </a:extLst>
          </p:cNvPr>
          <p:cNvSpPr>
            <a:spLocks noGrp="1"/>
          </p:cNvSpPr>
          <p:nvPr>
            <p:ph idx="1"/>
          </p:nvPr>
        </p:nvSpPr>
        <p:spPr>
          <a:xfrm>
            <a:off x="643467" y="1107948"/>
            <a:ext cx="10905066" cy="3785689"/>
          </a:xfrm>
        </p:spPr>
        <p:txBody>
          <a:bodyPr>
            <a:normAutofit/>
          </a:bodyPr>
          <a:lstStyle/>
          <a:p>
            <a:pPr marL="0" indent="0">
              <a:buNone/>
            </a:pPr>
            <a:r>
              <a:rPr lang="en-US" u="sng" dirty="0"/>
              <a:t>Sensory and Perceptual Skills</a:t>
            </a:r>
          </a:p>
          <a:p>
            <a:r>
              <a:rPr lang="en-US" b="1" dirty="0"/>
              <a:t>Vision-</a:t>
            </a:r>
            <a:r>
              <a:rPr lang="en-US" dirty="0"/>
              <a:t>children learn language by connecting label with a visual object.   Important for children to be able to look at caregivers during communication exchanges.</a:t>
            </a:r>
          </a:p>
          <a:p>
            <a:pPr lvl="1"/>
            <a:r>
              <a:rPr lang="en-US" dirty="0"/>
              <a:t>Many children with Ds have visual difficulties</a:t>
            </a:r>
          </a:p>
          <a:p>
            <a:pPr lvl="1"/>
            <a:r>
              <a:rPr lang="en-US" dirty="0"/>
              <a:t>Approx. 50% have strabismus (muscle imbalance issues causing eye/s to turn inward or outward)</a:t>
            </a:r>
          </a:p>
          <a:p>
            <a:pPr lvl="1"/>
            <a:r>
              <a:rPr lang="en-US" dirty="0"/>
              <a:t>Nearsightedness and farsightedness are common</a:t>
            </a:r>
          </a:p>
          <a:p>
            <a:pPr lvl="1"/>
            <a:r>
              <a:rPr lang="en-US" dirty="0"/>
              <a:t>Visual-spatial processing is often a strength, and children with Ds often learn best from visual picture supports or models than from a verbal direction only</a:t>
            </a:r>
          </a:p>
          <a:p>
            <a:endParaRPr lang="en-US" dirty="0"/>
          </a:p>
        </p:txBody>
      </p:sp>
    </p:spTree>
    <p:extLst>
      <p:ext uri="{BB962C8B-B14F-4D97-AF65-F5344CB8AC3E}">
        <p14:creationId xmlns:p14="http://schemas.microsoft.com/office/powerpoint/2010/main" val="112867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2902A-FA5D-45A8-81EE-4342D330F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2B538A-2A50-48E0-89A4-F2D2EEB12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319273A-84F0-4EF0-9ABB-6725351DB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B7D843-D049-DD4C-B129-F2775CB68AB9}"/>
              </a:ext>
            </a:extLst>
          </p:cNvPr>
          <p:cNvSpPr>
            <a:spLocks noGrp="1"/>
          </p:cNvSpPr>
          <p:nvPr>
            <p:ph type="title"/>
          </p:nvPr>
        </p:nvSpPr>
        <p:spPr>
          <a:xfrm>
            <a:off x="643467" y="5281127"/>
            <a:ext cx="10905066" cy="938698"/>
          </a:xfrm>
        </p:spPr>
        <p:txBody>
          <a:bodyPr>
            <a:normAutofit/>
          </a:bodyPr>
          <a:lstStyle/>
          <a:p>
            <a:pPr algn="ctr"/>
            <a:r>
              <a:rPr lang="en-US" dirty="0"/>
              <a:t>Possible Challenges</a:t>
            </a:r>
          </a:p>
        </p:txBody>
      </p:sp>
      <p:sp>
        <p:nvSpPr>
          <p:cNvPr id="3" name="Content Placeholder 2">
            <a:extLst>
              <a:ext uri="{FF2B5EF4-FFF2-40B4-BE49-F238E27FC236}">
                <a16:creationId xmlns:a16="http://schemas.microsoft.com/office/drawing/2014/main" id="{D1FF6FEB-42C9-6444-9541-C9B3C7280A87}"/>
              </a:ext>
            </a:extLst>
          </p:cNvPr>
          <p:cNvSpPr>
            <a:spLocks noGrp="1"/>
          </p:cNvSpPr>
          <p:nvPr>
            <p:ph idx="1"/>
          </p:nvPr>
        </p:nvSpPr>
        <p:spPr>
          <a:xfrm>
            <a:off x="643467" y="1083564"/>
            <a:ext cx="10905066" cy="3785689"/>
          </a:xfrm>
        </p:spPr>
        <p:txBody>
          <a:bodyPr>
            <a:normAutofit/>
          </a:bodyPr>
          <a:lstStyle/>
          <a:p>
            <a:pPr marL="0" indent="0">
              <a:buNone/>
            </a:pPr>
            <a:r>
              <a:rPr lang="en-US" u="sng" dirty="0"/>
              <a:t>Sensory and Perceptual Skills</a:t>
            </a:r>
          </a:p>
          <a:p>
            <a:pPr marL="0" indent="0">
              <a:buNone/>
            </a:pPr>
            <a:r>
              <a:rPr lang="en-US" b="1" dirty="0"/>
              <a:t>Touch-</a:t>
            </a:r>
            <a:r>
              <a:rPr lang="en-US" dirty="0"/>
              <a:t>babies learn through tactile exploration using hands and mouth.  Sensation/touch around mouth is especially important for speech development </a:t>
            </a:r>
          </a:p>
          <a:p>
            <a:pPr>
              <a:buFont typeface="Arial" panose="020B0604020202020204" pitchFamily="34" charset="0"/>
              <a:buChar char="•"/>
            </a:pPr>
            <a:r>
              <a:rPr lang="en-US" dirty="0"/>
              <a:t>Children with Ds may have difficulty with sensory awareness and difficulty processing sensations in their mouth</a:t>
            </a:r>
          </a:p>
          <a:p>
            <a:pPr>
              <a:buFont typeface="Arial" panose="020B0604020202020204" pitchFamily="34" charset="0"/>
              <a:buChar char="•"/>
            </a:pPr>
            <a:r>
              <a:rPr lang="en-US" dirty="0"/>
              <a:t>Can have reduced sensation to touch or may be overly sensitive to touch-can result in less practice exercising lips and tongue, less enjoyment, less use of mouth which can affect speech development </a:t>
            </a:r>
          </a:p>
          <a:p>
            <a:endParaRPr lang="en-US" dirty="0"/>
          </a:p>
        </p:txBody>
      </p:sp>
    </p:spTree>
    <p:extLst>
      <p:ext uri="{BB962C8B-B14F-4D97-AF65-F5344CB8AC3E}">
        <p14:creationId xmlns:p14="http://schemas.microsoft.com/office/powerpoint/2010/main" val="1135434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2902A-FA5D-45A8-81EE-4342D330F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2B538A-2A50-48E0-89A4-F2D2EEB12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319273A-84F0-4EF0-9ABB-6725351DB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B7D843-D049-DD4C-B129-F2775CB68AB9}"/>
              </a:ext>
            </a:extLst>
          </p:cNvPr>
          <p:cNvSpPr>
            <a:spLocks noGrp="1"/>
          </p:cNvSpPr>
          <p:nvPr>
            <p:ph type="title"/>
          </p:nvPr>
        </p:nvSpPr>
        <p:spPr>
          <a:xfrm>
            <a:off x="643467" y="5281127"/>
            <a:ext cx="10905066" cy="938698"/>
          </a:xfrm>
        </p:spPr>
        <p:txBody>
          <a:bodyPr>
            <a:normAutofit/>
          </a:bodyPr>
          <a:lstStyle/>
          <a:p>
            <a:pPr algn="ctr"/>
            <a:r>
              <a:rPr lang="en-US" dirty="0"/>
              <a:t>Possible Challenges</a:t>
            </a:r>
          </a:p>
        </p:txBody>
      </p:sp>
      <p:sp>
        <p:nvSpPr>
          <p:cNvPr id="3" name="Content Placeholder 2">
            <a:extLst>
              <a:ext uri="{FF2B5EF4-FFF2-40B4-BE49-F238E27FC236}">
                <a16:creationId xmlns:a16="http://schemas.microsoft.com/office/drawing/2014/main" id="{D1FF6FEB-42C9-6444-9541-C9B3C7280A87}"/>
              </a:ext>
            </a:extLst>
          </p:cNvPr>
          <p:cNvSpPr>
            <a:spLocks noGrp="1"/>
          </p:cNvSpPr>
          <p:nvPr>
            <p:ph idx="1"/>
          </p:nvPr>
        </p:nvSpPr>
        <p:spPr>
          <a:xfrm>
            <a:off x="643467" y="1059180"/>
            <a:ext cx="10905066" cy="3785689"/>
          </a:xfrm>
        </p:spPr>
        <p:txBody>
          <a:bodyPr>
            <a:normAutofit/>
          </a:bodyPr>
          <a:lstStyle/>
          <a:p>
            <a:pPr marL="0" indent="0">
              <a:buNone/>
            </a:pPr>
            <a:r>
              <a:rPr lang="en-US" u="sng" dirty="0"/>
              <a:t>Cognitive Characteristics</a:t>
            </a:r>
          </a:p>
          <a:p>
            <a:r>
              <a:rPr lang="en-US" dirty="0"/>
              <a:t>Children with Ds have more difficulty learning due to intellectual difficulties present (great variation)</a:t>
            </a:r>
          </a:p>
          <a:p>
            <a:r>
              <a:rPr lang="en-US" dirty="0"/>
              <a:t>Much of language depends on cognitive abilities including reasoning, memory, understanding concepts</a:t>
            </a:r>
          </a:p>
          <a:p>
            <a:r>
              <a:rPr lang="en-US" dirty="0"/>
              <a:t>Generalization of newly learned skills from one situation to another can be difficult –may learn a new skill in a specific situation but has difficulty automatically generalizing it to others.  Training and practice helps!!</a:t>
            </a:r>
          </a:p>
          <a:p>
            <a:r>
              <a:rPr lang="en-US" dirty="0"/>
              <a:t>Memory, abstract thinking, processing skills are all tied to cognition</a:t>
            </a:r>
          </a:p>
          <a:p>
            <a:pPr marL="0" indent="0">
              <a:buNone/>
            </a:pPr>
            <a:endParaRPr lang="en-US" u="sng" dirty="0"/>
          </a:p>
        </p:txBody>
      </p:sp>
    </p:spTree>
    <p:extLst>
      <p:ext uri="{BB962C8B-B14F-4D97-AF65-F5344CB8AC3E}">
        <p14:creationId xmlns:p14="http://schemas.microsoft.com/office/powerpoint/2010/main" val="342005896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2024</Words>
  <Application>Microsoft Macintosh PowerPoint</Application>
  <PresentationFormat>Widescreen</PresentationFormat>
  <Paragraphs>215</Paragraphs>
  <Slides>29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Corbel</vt:lpstr>
      <vt:lpstr>Wingdings 2</vt:lpstr>
      <vt:lpstr>Frame</vt:lpstr>
      <vt:lpstr>Communication Development in Children with Down Syndrome</vt:lpstr>
      <vt:lpstr>Terminology….</vt:lpstr>
      <vt:lpstr>PowerPoint Presentation</vt:lpstr>
      <vt:lpstr>Speech and Language Characteristics of Children with Down Syndrome</vt:lpstr>
      <vt:lpstr>Communication Milestones in Children with Down Syndrome</vt:lpstr>
      <vt:lpstr>Possible Challenges</vt:lpstr>
      <vt:lpstr>Possible Challenges</vt:lpstr>
      <vt:lpstr>Possible Challenges</vt:lpstr>
      <vt:lpstr>Possible Challenges</vt:lpstr>
      <vt:lpstr>Possible Challenges</vt:lpstr>
      <vt:lpstr>Possible Challenges</vt:lpstr>
      <vt:lpstr>Possible Challenges</vt:lpstr>
      <vt:lpstr>Communication Disorders in Children with Down Syndrome </vt:lpstr>
      <vt:lpstr>Communication Disorders in Children with Down Syndrome </vt:lpstr>
      <vt:lpstr>Communication Disorders in Children with Down Syndrome </vt:lpstr>
      <vt:lpstr>Communication Disorders in Children with Down Syndrome </vt:lpstr>
      <vt:lpstr>Intelligibility of Speech </vt:lpstr>
      <vt:lpstr>Intelligibility of Speech </vt:lpstr>
      <vt:lpstr>Communication Disorders in Children with Down Syndrome </vt:lpstr>
      <vt:lpstr>PowerPoint Presentation</vt:lpstr>
      <vt:lpstr>What can we do to support communication?</vt:lpstr>
      <vt:lpstr>PowerPoint Presentation</vt:lpstr>
      <vt:lpstr>PowerPoint Presentation</vt:lpstr>
      <vt:lpstr>PowerPoint Presentation</vt:lpstr>
      <vt:lpstr>References</vt:lpstr>
      <vt:lpstr>Common Myths related to AAC </vt:lpstr>
      <vt:lpstr>How can parents/caregivers facilitate speech and language development?   </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Development in Children with Down Syndrome</dc:title>
  <dc:creator>Beth Dinneen</dc:creator>
  <cp:lastModifiedBy>Beth Dinneen</cp:lastModifiedBy>
  <cp:revision>6</cp:revision>
  <dcterms:created xsi:type="dcterms:W3CDTF">2020-06-16T00:27:48Z</dcterms:created>
  <dcterms:modified xsi:type="dcterms:W3CDTF">2020-06-16T15:45:55Z</dcterms:modified>
</cp:coreProperties>
</file>