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</p:sldMasterIdLst>
  <p:notesMasterIdLst>
    <p:notesMasterId r:id="rId67"/>
  </p:notesMasterIdLst>
  <p:sldIdLst>
    <p:sldId id="375" r:id="rId6"/>
    <p:sldId id="295" r:id="rId7"/>
    <p:sldId id="297" r:id="rId8"/>
    <p:sldId id="314" r:id="rId9"/>
    <p:sldId id="401" r:id="rId10"/>
    <p:sldId id="406" r:id="rId11"/>
    <p:sldId id="379" r:id="rId12"/>
    <p:sldId id="380" r:id="rId13"/>
    <p:sldId id="358" r:id="rId14"/>
    <p:sldId id="372" r:id="rId15"/>
    <p:sldId id="376" r:id="rId16"/>
    <p:sldId id="382" r:id="rId17"/>
    <p:sldId id="316" r:id="rId18"/>
    <p:sldId id="388" r:id="rId19"/>
    <p:sldId id="387" r:id="rId20"/>
    <p:sldId id="385" r:id="rId21"/>
    <p:sldId id="348" r:id="rId22"/>
    <p:sldId id="347" r:id="rId23"/>
    <p:sldId id="371" r:id="rId24"/>
    <p:sldId id="389" r:id="rId25"/>
    <p:sldId id="301" r:id="rId26"/>
    <p:sldId id="302" r:id="rId27"/>
    <p:sldId id="343" r:id="rId28"/>
    <p:sldId id="299" r:id="rId29"/>
    <p:sldId id="391" r:id="rId30"/>
    <p:sldId id="276" r:id="rId31"/>
    <p:sldId id="277" r:id="rId32"/>
    <p:sldId id="278" r:id="rId33"/>
    <p:sldId id="357" r:id="rId34"/>
    <p:sldId id="398" r:id="rId35"/>
    <p:sldId id="285" r:id="rId36"/>
    <p:sldId id="288" r:id="rId37"/>
    <p:sldId id="290" r:id="rId38"/>
    <p:sldId id="292" r:id="rId39"/>
    <p:sldId id="332" r:id="rId40"/>
    <p:sldId id="293" r:id="rId41"/>
    <p:sldId id="365" r:id="rId42"/>
    <p:sldId id="395" r:id="rId43"/>
    <p:sldId id="383" r:id="rId44"/>
    <p:sldId id="264" r:id="rId45"/>
    <p:sldId id="286" r:id="rId46"/>
    <p:sldId id="404" r:id="rId47"/>
    <p:sldId id="267" r:id="rId48"/>
    <p:sldId id="351" r:id="rId49"/>
    <p:sldId id="324" r:id="rId50"/>
    <p:sldId id="396" r:id="rId51"/>
    <p:sldId id="397" r:id="rId52"/>
    <p:sldId id="329" r:id="rId53"/>
    <p:sldId id="355" r:id="rId54"/>
    <p:sldId id="260" r:id="rId55"/>
    <p:sldId id="405" r:id="rId56"/>
    <p:sldId id="330" r:id="rId57"/>
    <p:sldId id="271" r:id="rId58"/>
    <p:sldId id="270" r:id="rId59"/>
    <p:sldId id="280" r:id="rId60"/>
    <p:sldId id="281" r:id="rId61"/>
    <p:sldId id="283" r:id="rId62"/>
    <p:sldId id="407" r:id="rId63"/>
    <p:sldId id="310" r:id="rId64"/>
    <p:sldId id="386" r:id="rId65"/>
    <p:sldId id="313" r:id="rId6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134768-74C0-4FB6-BC97-44E2E4B466B0}" v="58" dt="2020-10-20T18:21:17.6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slide" Target="slides/slide58.xml"/><Relationship Id="rId68" Type="http://schemas.openxmlformats.org/officeDocument/2006/relationships/presProps" Target="presProps.xml"/><Relationship Id="rId7" Type="http://schemas.openxmlformats.org/officeDocument/2006/relationships/slide" Target="slides/slide2.xml"/><Relationship Id="rId71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61" Type="http://schemas.openxmlformats.org/officeDocument/2006/relationships/slide" Target="slides/slide56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viewProps" Target="view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lly Schwietz" userId="d7472d9d-2112-4cb0-8cbb-68acecde768c" providerId="ADAL" clId="{94134768-74C0-4FB6-BC97-44E2E4B466B0}"/>
    <pc:docChg chg="undo custSel delSld modSld sldOrd">
      <pc:chgData name="Holly Schwietz" userId="d7472d9d-2112-4cb0-8cbb-68acecde768c" providerId="ADAL" clId="{94134768-74C0-4FB6-BC97-44E2E4B466B0}" dt="2020-10-20T18:30:31.186" v="479" actId="2"/>
      <pc:docMkLst>
        <pc:docMk/>
      </pc:docMkLst>
      <pc:sldChg chg="modSp">
        <pc:chgData name="Holly Schwietz" userId="d7472d9d-2112-4cb0-8cbb-68acecde768c" providerId="ADAL" clId="{94134768-74C0-4FB6-BC97-44E2E4B466B0}" dt="2020-10-20T18:16:01.534" v="379" actId="14100"/>
        <pc:sldMkLst>
          <pc:docMk/>
          <pc:sldMk cId="0" sldId="270"/>
        </pc:sldMkLst>
        <pc:spChg chg="mod">
          <ac:chgData name="Holly Schwietz" userId="d7472d9d-2112-4cb0-8cbb-68acecde768c" providerId="ADAL" clId="{94134768-74C0-4FB6-BC97-44E2E4B466B0}" dt="2020-10-20T18:16:01.534" v="379" actId="14100"/>
          <ac:spMkLst>
            <pc:docMk/>
            <pc:sldMk cId="0" sldId="270"/>
            <ac:spMk id="426" creationId="{00000000-0000-0000-0000-000000000000}"/>
          </ac:spMkLst>
        </pc:spChg>
        <pc:spChg chg="mod">
          <ac:chgData name="Holly Schwietz" userId="d7472d9d-2112-4cb0-8cbb-68acecde768c" providerId="ADAL" clId="{94134768-74C0-4FB6-BC97-44E2E4B466B0}" dt="2020-10-20T18:02:09.162" v="236" actId="14100"/>
          <ac:spMkLst>
            <pc:docMk/>
            <pc:sldMk cId="0" sldId="270"/>
            <ac:spMk id="428" creationId="{00000000-0000-0000-0000-000000000000}"/>
          </ac:spMkLst>
        </pc:spChg>
      </pc:sldChg>
      <pc:sldChg chg="modSp ord">
        <pc:chgData name="Holly Schwietz" userId="d7472d9d-2112-4cb0-8cbb-68acecde768c" providerId="ADAL" clId="{94134768-74C0-4FB6-BC97-44E2E4B466B0}" dt="2020-10-20T18:16:24.773" v="383"/>
        <pc:sldMkLst>
          <pc:docMk/>
          <pc:sldMk cId="0" sldId="271"/>
        </pc:sldMkLst>
        <pc:spChg chg="mod">
          <ac:chgData name="Holly Schwietz" userId="d7472d9d-2112-4cb0-8cbb-68acecde768c" providerId="ADAL" clId="{94134768-74C0-4FB6-BC97-44E2E4B466B0}" dt="2020-10-20T18:02:47.534" v="238" actId="14100"/>
          <ac:spMkLst>
            <pc:docMk/>
            <pc:sldMk cId="0" sldId="271"/>
            <ac:spMk id="435" creationId="{00000000-0000-0000-0000-000000000000}"/>
          </ac:spMkLst>
        </pc:spChg>
      </pc:sldChg>
      <pc:sldChg chg="modSp">
        <pc:chgData name="Holly Schwietz" userId="d7472d9d-2112-4cb0-8cbb-68acecde768c" providerId="ADAL" clId="{94134768-74C0-4FB6-BC97-44E2E4B466B0}" dt="2020-10-20T18:29:45.506" v="474" actId="20577"/>
        <pc:sldMkLst>
          <pc:docMk/>
          <pc:sldMk cId="0" sldId="276"/>
        </pc:sldMkLst>
        <pc:spChg chg="mod">
          <ac:chgData name="Holly Schwietz" userId="d7472d9d-2112-4cb0-8cbb-68acecde768c" providerId="ADAL" clId="{94134768-74C0-4FB6-BC97-44E2E4B466B0}" dt="2020-10-20T18:29:45.506" v="474" actId="20577"/>
          <ac:spMkLst>
            <pc:docMk/>
            <pc:sldMk cId="0" sldId="276"/>
            <ac:spMk id="285" creationId="{00000000-0000-0000-0000-000000000000}"/>
          </ac:spMkLst>
        </pc:spChg>
      </pc:sldChg>
      <pc:sldChg chg="modSp">
        <pc:chgData name="Holly Schwietz" userId="d7472d9d-2112-4cb0-8cbb-68acecde768c" providerId="ADAL" clId="{94134768-74C0-4FB6-BC97-44E2E4B466B0}" dt="2020-10-20T18:27:33.923" v="464" actId="14100"/>
        <pc:sldMkLst>
          <pc:docMk/>
          <pc:sldMk cId="0" sldId="281"/>
        </pc:sldMkLst>
        <pc:spChg chg="mod">
          <ac:chgData name="Holly Schwietz" userId="d7472d9d-2112-4cb0-8cbb-68acecde768c" providerId="ADAL" clId="{94134768-74C0-4FB6-BC97-44E2E4B466B0}" dt="2020-10-20T18:27:33.923" v="464" actId="14100"/>
          <ac:spMkLst>
            <pc:docMk/>
            <pc:sldMk cId="0" sldId="281"/>
            <ac:spMk id="521" creationId="{00000000-0000-0000-0000-000000000000}"/>
          </ac:spMkLst>
        </pc:spChg>
      </pc:sldChg>
      <pc:sldChg chg="modSp">
        <pc:chgData name="Holly Schwietz" userId="d7472d9d-2112-4cb0-8cbb-68acecde768c" providerId="ADAL" clId="{94134768-74C0-4FB6-BC97-44E2E4B466B0}" dt="2020-10-20T18:27:44.746" v="465" actId="1076"/>
        <pc:sldMkLst>
          <pc:docMk/>
          <pc:sldMk cId="0" sldId="283"/>
        </pc:sldMkLst>
        <pc:spChg chg="mod">
          <ac:chgData name="Holly Schwietz" userId="d7472d9d-2112-4cb0-8cbb-68acecde768c" providerId="ADAL" clId="{94134768-74C0-4FB6-BC97-44E2E4B466B0}" dt="2020-10-20T18:27:44.746" v="465" actId="1076"/>
          <ac:spMkLst>
            <pc:docMk/>
            <pc:sldMk cId="0" sldId="283"/>
            <ac:spMk id="540" creationId="{00000000-0000-0000-0000-000000000000}"/>
          </ac:spMkLst>
        </pc:spChg>
      </pc:sldChg>
      <pc:sldChg chg="modSp">
        <pc:chgData name="Holly Schwietz" userId="d7472d9d-2112-4cb0-8cbb-68acecde768c" providerId="ADAL" clId="{94134768-74C0-4FB6-BC97-44E2E4B466B0}" dt="2020-10-20T18:16:13.834" v="382" actId="27636"/>
        <pc:sldMkLst>
          <pc:docMk/>
          <pc:sldMk cId="0" sldId="288"/>
        </pc:sldMkLst>
        <pc:spChg chg="mod">
          <ac:chgData name="Holly Schwietz" userId="d7472d9d-2112-4cb0-8cbb-68acecde768c" providerId="ADAL" clId="{94134768-74C0-4FB6-BC97-44E2E4B466B0}" dt="2020-10-20T18:16:13.834" v="382" actId="27636"/>
          <ac:spMkLst>
            <pc:docMk/>
            <pc:sldMk cId="0" sldId="288"/>
            <ac:spMk id="392" creationId="{00000000-0000-0000-0000-000000000000}"/>
          </ac:spMkLst>
        </pc:spChg>
      </pc:sldChg>
      <pc:sldChg chg="modSp">
        <pc:chgData name="Holly Schwietz" userId="d7472d9d-2112-4cb0-8cbb-68acecde768c" providerId="ADAL" clId="{94134768-74C0-4FB6-BC97-44E2E4B466B0}" dt="2020-10-20T18:30:26.355" v="477" actId="2"/>
        <pc:sldMkLst>
          <pc:docMk/>
          <pc:sldMk cId="0" sldId="293"/>
        </pc:sldMkLst>
        <pc:spChg chg="mod">
          <ac:chgData name="Holly Schwietz" userId="d7472d9d-2112-4cb0-8cbb-68acecde768c" providerId="ADAL" clId="{94134768-74C0-4FB6-BC97-44E2E4B466B0}" dt="2020-10-20T18:30:26.355" v="477" actId="2"/>
          <ac:spMkLst>
            <pc:docMk/>
            <pc:sldMk cId="0" sldId="293"/>
            <ac:spMk id="435" creationId="{00000000-0000-0000-0000-000000000000}"/>
          </ac:spMkLst>
        </pc:spChg>
      </pc:sldChg>
      <pc:sldChg chg="modSp modAnim">
        <pc:chgData name="Holly Schwietz" userId="d7472d9d-2112-4cb0-8cbb-68acecde768c" providerId="ADAL" clId="{94134768-74C0-4FB6-BC97-44E2E4B466B0}" dt="2020-10-20T17:46:30.563" v="181" actId="20577"/>
        <pc:sldMkLst>
          <pc:docMk/>
          <pc:sldMk cId="0" sldId="295"/>
        </pc:sldMkLst>
        <pc:spChg chg="mod">
          <ac:chgData name="Holly Schwietz" userId="d7472d9d-2112-4cb0-8cbb-68acecde768c" providerId="ADAL" clId="{94134768-74C0-4FB6-BC97-44E2E4B466B0}" dt="2020-10-20T17:46:30.563" v="181" actId="20577"/>
          <ac:spMkLst>
            <pc:docMk/>
            <pc:sldMk cId="0" sldId="295"/>
            <ac:spMk id="65538" creationId="{C7C8B847-17A9-48C0-85A8-05DAB25CF5EB}"/>
          </ac:spMkLst>
        </pc:spChg>
        <pc:spChg chg="mod">
          <ac:chgData name="Holly Schwietz" userId="d7472d9d-2112-4cb0-8cbb-68acecde768c" providerId="ADAL" clId="{94134768-74C0-4FB6-BC97-44E2E4B466B0}" dt="2020-10-20T16:52:50.134" v="62" actId="14100"/>
          <ac:spMkLst>
            <pc:docMk/>
            <pc:sldMk cId="0" sldId="295"/>
            <ac:spMk id="65539" creationId="{DC77DCD0-2279-45EB-858B-74C938516713}"/>
          </ac:spMkLst>
        </pc:spChg>
      </pc:sldChg>
      <pc:sldChg chg="modSp">
        <pc:chgData name="Holly Schwietz" userId="d7472d9d-2112-4cb0-8cbb-68acecde768c" providerId="ADAL" clId="{94134768-74C0-4FB6-BC97-44E2E4B466B0}" dt="2020-10-20T17:36:31.595" v="96" actId="12"/>
        <pc:sldMkLst>
          <pc:docMk/>
          <pc:sldMk cId="0" sldId="297"/>
        </pc:sldMkLst>
        <pc:spChg chg="mod">
          <ac:chgData name="Holly Schwietz" userId="d7472d9d-2112-4cb0-8cbb-68acecde768c" providerId="ADAL" clId="{94134768-74C0-4FB6-BC97-44E2E4B466B0}" dt="2020-10-20T17:36:31.595" v="96" actId="12"/>
          <ac:spMkLst>
            <pc:docMk/>
            <pc:sldMk cId="0" sldId="297"/>
            <ac:spMk id="13314" creationId="{A2800E8A-5543-490E-BD79-75E6CCA17007}"/>
          </ac:spMkLst>
        </pc:spChg>
      </pc:sldChg>
      <pc:sldChg chg="modSp">
        <pc:chgData name="Holly Schwietz" userId="d7472d9d-2112-4cb0-8cbb-68acecde768c" providerId="ADAL" clId="{94134768-74C0-4FB6-BC97-44E2E4B466B0}" dt="2020-10-20T18:27:59.165" v="466" actId="20577"/>
        <pc:sldMkLst>
          <pc:docMk/>
          <pc:sldMk cId="0" sldId="310"/>
        </pc:sldMkLst>
        <pc:spChg chg="mod">
          <ac:chgData name="Holly Schwietz" userId="d7472d9d-2112-4cb0-8cbb-68acecde768c" providerId="ADAL" clId="{94134768-74C0-4FB6-BC97-44E2E4B466B0}" dt="2020-10-20T18:27:59.165" v="466" actId="20577"/>
          <ac:spMkLst>
            <pc:docMk/>
            <pc:sldMk cId="0" sldId="310"/>
            <ac:spMk id="777" creationId="{00000000-0000-0000-0000-000000000000}"/>
          </ac:spMkLst>
        </pc:spChg>
        <pc:spChg chg="mod">
          <ac:chgData name="Holly Schwietz" userId="d7472d9d-2112-4cb0-8cbb-68acecde768c" providerId="ADAL" clId="{94134768-74C0-4FB6-BC97-44E2E4B466B0}" dt="2020-10-20T18:17:32.131" v="410" actId="20577"/>
          <ac:spMkLst>
            <pc:docMk/>
            <pc:sldMk cId="0" sldId="310"/>
            <ac:spMk id="778" creationId="{00000000-0000-0000-0000-000000000000}"/>
          </ac:spMkLst>
        </pc:spChg>
      </pc:sldChg>
      <pc:sldChg chg="del">
        <pc:chgData name="Holly Schwietz" userId="d7472d9d-2112-4cb0-8cbb-68acecde768c" providerId="ADAL" clId="{94134768-74C0-4FB6-BC97-44E2E4B466B0}" dt="2020-10-20T18:17:10.786" v="387" actId="2696"/>
        <pc:sldMkLst>
          <pc:docMk/>
          <pc:sldMk cId="0" sldId="311"/>
        </pc:sldMkLst>
      </pc:sldChg>
      <pc:sldChg chg="delSp modSp">
        <pc:chgData name="Holly Schwietz" userId="d7472d9d-2112-4cb0-8cbb-68acecde768c" providerId="ADAL" clId="{94134768-74C0-4FB6-BC97-44E2E4B466B0}" dt="2020-10-20T17:46:53.660" v="182" actId="207"/>
        <pc:sldMkLst>
          <pc:docMk/>
          <pc:sldMk cId="0" sldId="314"/>
        </pc:sldMkLst>
        <pc:spChg chg="mod">
          <ac:chgData name="Holly Schwietz" userId="d7472d9d-2112-4cb0-8cbb-68acecde768c" providerId="ADAL" clId="{94134768-74C0-4FB6-BC97-44E2E4B466B0}" dt="2020-10-20T17:46:53.660" v="182" actId="207"/>
          <ac:spMkLst>
            <pc:docMk/>
            <pc:sldMk cId="0" sldId="314"/>
            <ac:spMk id="2" creationId="{DB9558F5-71A9-4392-BA4A-B2FDBD3E7BD4}"/>
          </ac:spMkLst>
        </pc:spChg>
        <pc:spChg chg="mod">
          <ac:chgData name="Holly Schwietz" userId="d7472d9d-2112-4cb0-8cbb-68acecde768c" providerId="ADAL" clId="{94134768-74C0-4FB6-BC97-44E2E4B466B0}" dt="2020-10-20T17:37:47.488" v="99" actId="14100"/>
          <ac:spMkLst>
            <pc:docMk/>
            <pc:sldMk cId="0" sldId="314"/>
            <ac:spMk id="12290" creationId="{1F142151-28BD-442E-A5B2-286F25F02441}"/>
          </ac:spMkLst>
        </pc:spChg>
        <pc:spChg chg="mod">
          <ac:chgData name="Holly Schwietz" userId="d7472d9d-2112-4cb0-8cbb-68acecde768c" providerId="ADAL" clId="{94134768-74C0-4FB6-BC97-44E2E4B466B0}" dt="2020-10-20T17:38:32.436" v="114" actId="20577"/>
          <ac:spMkLst>
            <pc:docMk/>
            <pc:sldMk cId="0" sldId="314"/>
            <ac:spMk id="17413" creationId="{ABE79948-CB89-41F7-AB14-ACB95763770F}"/>
          </ac:spMkLst>
        </pc:spChg>
        <pc:picChg chg="del">
          <ac:chgData name="Holly Schwietz" userId="d7472d9d-2112-4cb0-8cbb-68acecde768c" providerId="ADAL" clId="{94134768-74C0-4FB6-BC97-44E2E4B466B0}" dt="2020-10-20T17:38:35.448" v="115" actId="478"/>
          <ac:picMkLst>
            <pc:docMk/>
            <pc:sldMk cId="0" sldId="314"/>
            <ac:picMk id="23555" creationId="{580AC756-C349-4544-9E28-B2B3BB92BFA1}"/>
          </ac:picMkLst>
        </pc:picChg>
      </pc:sldChg>
      <pc:sldChg chg="modSp ord">
        <pc:chgData name="Holly Schwietz" userId="d7472d9d-2112-4cb0-8cbb-68acecde768c" providerId="ADAL" clId="{94134768-74C0-4FB6-BC97-44E2E4B466B0}" dt="2020-10-20T18:30:31.186" v="479" actId="2"/>
        <pc:sldMkLst>
          <pc:docMk/>
          <pc:sldMk cId="0" sldId="324"/>
        </pc:sldMkLst>
        <pc:spChg chg="mod">
          <ac:chgData name="Holly Schwietz" userId="d7472d9d-2112-4cb0-8cbb-68acecde768c" providerId="ADAL" clId="{94134768-74C0-4FB6-BC97-44E2E4B466B0}" dt="2020-10-20T18:30:31.186" v="479" actId="2"/>
          <ac:spMkLst>
            <pc:docMk/>
            <pc:sldMk cId="0" sldId="324"/>
            <ac:spMk id="699" creationId="{00000000-0000-0000-0000-000000000000}"/>
          </ac:spMkLst>
        </pc:spChg>
        <pc:spChg chg="mod">
          <ac:chgData name="Holly Schwietz" userId="d7472d9d-2112-4cb0-8cbb-68acecde768c" providerId="ADAL" clId="{94134768-74C0-4FB6-BC97-44E2E4B466B0}" dt="2020-10-20T18:28:46.392" v="467" actId="14100"/>
          <ac:spMkLst>
            <pc:docMk/>
            <pc:sldMk cId="0" sldId="324"/>
            <ac:spMk id="700" creationId="{00000000-0000-0000-0000-000000000000}"/>
          </ac:spMkLst>
        </pc:spChg>
      </pc:sldChg>
      <pc:sldChg chg="modSp">
        <pc:chgData name="Holly Schwietz" userId="d7472d9d-2112-4cb0-8cbb-68acecde768c" providerId="ADAL" clId="{94134768-74C0-4FB6-BC97-44E2E4B466B0}" dt="2020-10-20T17:50:57.963" v="186" actId="20577"/>
        <pc:sldMkLst>
          <pc:docMk/>
          <pc:sldMk cId="0" sldId="329"/>
        </pc:sldMkLst>
        <pc:spChg chg="mod">
          <ac:chgData name="Holly Schwietz" userId="d7472d9d-2112-4cb0-8cbb-68acecde768c" providerId="ADAL" clId="{94134768-74C0-4FB6-BC97-44E2E4B466B0}" dt="2020-10-20T17:50:57.963" v="186" actId="20577"/>
          <ac:spMkLst>
            <pc:docMk/>
            <pc:sldMk cId="0" sldId="329"/>
            <ac:spMk id="737" creationId="{00000000-0000-0000-0000-000000000000}"/>
          </ac:spMkLst>
        </pc:spChg>
      </pc:sldChg>
      <pc:sldChg chg="modSp">
        <pc:chgData name="Holly Schwietz" userId="d7472d9d-2112-4cb0-8cbb-68acecde768c" providerId="ADAL" clId="{94134768-74C0-4FB6-BC97-44E2E4B466B0}" dt="2020-10-20T18:30:29.059" v="478" actId="2"/>
        <pc:sldMkLst>
          <pc:docMk/>
          <pc:sldMk cId="1102275501" sldId="351"/>
        </pc:sldMkLst>
        <pc:spChg chg="mod">
          <ac:chgData name="Holly Schwietz" userId="d7472d9d-2112-4cb0-8cbb-68acecde768c" providerId="ADAL" clId="{94134768-74C0-4FB6-BC97-44E2E4B466B0}" dt="2020-10-20T18:30:29.059" v="478" actId="2"/>
          <ac:spMkLst>
            <pc:docMk/>
            <pc:sldMk cId="1102275501" sldId="351"/>
            <ac:spMk id="5" creationId="{62CA5ACD-301F-FC41-B476-77AE49E0D45E}"/>
          </ac:spMkLst>
        </pc:spChg>
      </pc:sldChg>
      <pc:sldChg chg="modSp">
        <pc:chgData name="Holly Schwietz" userId="d7472d9d-2112-4cb0-8cbb-68acecde768c" providerId="ADAL" clId="{94134768-74C0-4FB6-BC97-44E2E4B466B0}" dt="2020-10-20T18:11:15.619" v="343" actId="313"/>
        <pc:sldMkLst>
          <pc:docMk/>
          <pc:sldMk cId="1503605752" sldId="372"/>
        </pc:sldMkLst>
        <pc:spChg chg="mod">
          <ac:chgData name="Holly Schwietz" userId="d7472d9d-2112-4cb0-8cbb-68acecde768c" providerId="ADAL" clId="{94134768-74C0-4FB6-BC97-44E2E4B466B0}" dt="2020-10-20T18:10:32.770" v="305" actId="20577"/>
          <ac:spMkLst>
            <pc:docMk/>
            <pc:sldMk cId="1503605752" sldId="372"/>
            <ac:spMk id="2" creationId="{89BE6606-ABFA-424E-882E-D3F19AEEC882}"/>
          </ac:spMkLst>
        </pc:spChg>
        <pc:spChg chg="mod">
          <ac:chgData name="Holly Schwietz" userId="d7472d9d-2112-4cb0-8cbb-68acecde768c" providerId="ADAL" clId="{94134768-74C0-4FB6-BC97-44E2E4B466B0}" dt="2020-10-20T18:11:15.619" v="343" actId="313"/>
          <ac:spMkLst>
            <pc:docMk/>
            <pc:sldMk cId="1503605752" sldId="372"/>
            <ac:spMk id="4" creationId="{5D19A8DD-AFA9-4603-97C8-DF8B01E7BFCD}"/>
          </ac:spMkLst>
        </pc:spChg>
      </pc:sldChg>
      <pc:sldChg chg="modSp">
        <pc:chgData name="Holly Schwietz" userId="d7472d9d-2112-4cb0-8cbb-68acecde768c" providerId="ADAL" clId="{94134768-74C0-4FB6-BC97-44E2E4B466B0}" dt="2020-10-20T18:08:35.363" v="292" actId="20577"/>
        <pc:sldMkLst>
          <pc:docMk/>
          <pc:sldMk cId="3080500017" sldId="375"/>
        </pc:sldMkLst>
        <pc:spChg chg="mod">
          <ac:chgData name="Holly Schwietz" userId="d7472d9d-2112-4cb0-8cbb-68acecde768c" providerId="ADAL" clId="{94134768-74C0-4FB6-BC97-44E2E4B466B0}" dt="2020-10-20T18:08:35.363" v="292" actId="20577"/>
          <ac:spMkLst>
            <pc:docMk/>
            <pc:sldMk cId="3080500017" sldId="375"/>
            <ac:spMk id="2" creationId="{83DB115B-3E95-4242-A621-2BF32BD3E4DB}"/>
          </ac:spMkLst>
        </pc:spChg>
        <pc:spChg chg="mod">
          <ac:chgData name="Holly Schwietz" userId="d7472d9d-2112-4cb0-8cbb-68acecde768c" providerId="ADAL" clId="{94134768-74C0-4FB6-BC97-44E2E4B466B0}" dt="2020-10-20T16:49:58.405" v="32" actId="20577"/>
          <ac:spMkLst>
            <pc:docMk/>
            <pc:sldMk cId="3080500017" sldId="375"/>
            <ac:spMk id="3" creationId="{99ABEBBE-A36B-4A08-B4B1-E45A459A32DF}"/>
          </ac:spMkLst>
        </pc:spChg>
        <pc:spChg chg="mod">
          <ac:chgData name="Holly Schwietz" userId="d7472d9d-2112-4cb0-8cbb-68acecde768c" providerId="ADAL" clId="{94134768-74C0-4FB6-BC97-44E2E4B466B0}" dt="2020-10-20T17:35:46.681" v="94" actId="20577"/>
          <ac:spMkLst>
            <pc:docMk/>
            <pc:sldMk cId="3080500017" sldId="375"/>
            <ac:spMk id="4" creationId="{27E24036-1ED4-40CE-895E-889EBECBAF65}"/>
          </ac:spMkLst>
        </pc:spChg>
      </pc:sldChg>
      <pc:sldChg chg="modSp">
        <pc:chgData name="Holly Schwietz" userId="d7472d9d-2112-4cb0-8cbb-68acecde768c" providerId="ADAL" clId="{94134768-74C0-4FB6-BC97-44E2E4B466B0}" dt="2020-10-20T18:11:31.928" v="358" actId="20577"/>
        <pc:sldMkLst>
          <pc:docMk/>
          <pc:sldMk cId="41821990" sldId="376"/>
        </pc:sldMkLst>
        <pc:spChg chg="mod">
          <ac:chgData name="Holly Schwietz" userId="d7472d9d-2112-4cb0-8cbb-68acecde768c" providerId="ADAL" clId="{94134768-74C0-4FB6-BC97-44E2E4B466B0}" dt="2020-10-20T18:11:31.928" v="358" actId="20577"/>
          <ac:spMkLst>
            <pc:docMk/>
            <pc:sldMk cId="41821990" sldId="376"/>
            <ac:spMk id="2" creationId="{C5D50998-8096-4854-9863-9625C19B48A3}"/>
          </ac:spMkLst>
        </pc:spChg>
      </pc:sldChg>
      <pc:sldChg chg="modSp del">
        <pc:chgData name="Holly Schwietz" userId="d7472d9d-2112-4cb0-8cbb-68acecde768c" providerId="ADAL" clId="{94134768-74C0-4FB6-BC97-44E2E4B466B0}" dt="2020-10-20T18:22:41.545" v="461" actId="2696"/>
        <pc:sldMkLst>
          <pc:docMk/>
          <pc:sldMk cId="1793988023" sldId="377"/>
        </pc:sldMkLst>
        <pc:spChg chg="mod">
          <ac:chgData name="Holly Schwietz" userId="d7472d9d-2112-4cb0-8cbb-68acecde768c" providerId="ADAL" clId="{94134768-74C0-4FB6-BC97-44E2E4B466B0}" dt="2020-10-20T16:53:50.851" v="89" actId="20577"/>
          <ac:spMkLst>
            <pc:docMk/>
            <pc:sldMk cId="1793988023" sldId="377"/>
            <ac:spMk id="3" creationId="{4B16086C-A240-46C3-97BB-52A013B59971}"/>
          </ac:spMkLst>
        </pc:spChg>
      </pc:sldChg>
      <pc:sldChg chg="modSp ord">
        <pc:chgData name="Holly Schwietz" userId="d7472d9d-2112-4cb0-8cbb-68acecde768c" providerId="ADAL" clId="{94134768-74C0-4FB6-BC97-44E2E4B466B0}" dt="2020-10-20T17:47:27.178" v="184" actId="255"/>
        <pc:sldMkLst>
          <pc:docMk/>
          <pc:sldMk cId="691022190" sldId="379"/>
        </pc:sldMkLst>
        <pc:spChg chg="mod">
          <ac:chgData name="Holly Schwietz" userId="d7472d9d-2112-4cb0-8cbb-68acecde768c" providerId="ADAL" clId="{94134768-74C0-4FB6-BC97-44E2E4B466B0}" dt="2020-10-20T17:47:27.178" v="184" actId="255"/>
          <ac:spMkLst>
            <pc:docMk/>
            <pc:sldMk cId="691022190" sldId="379"/>
            <ac:spMk id="2" creationId="{E4604E55-7741-4BC5-A20D-A879C5C79DE4}"/>
          </ac:spMkLst>
        </pc:spChg>
      </pc:sldChg>
      <pc:sldChg chg="modSp">
        <pc:chgData name="Holly Schwietz" userId="d7472d9d-2112-4cb0-8cbb-68acecde768c" providerId="ADAL" clId="{94134768-74C0-4FB6-BC97-44E2E4B466B0}" dt="2020-10-20T18:17:48.215" v="422" actId="20577"/>
        <pc:sldMkLst>
          <pc:docMk/>
          <pc:sldMk cId="642422147" sldId="386"/>
        </pc:sldMkLst>
        <pc:spChg chg="mod">
          <ac:chgData name="Holly Schwietz" userId="d7472d9d-2112-4cb0-8cbb-68acecde768c" providerId="ADAL" clId="{94134768-74C0-4FB6-BC97-44E2E4B466B0}" dt="2020-10-20T18:17:48.215" v="422" actId="20577"/>
          <ac:spMkLst>
            <pc:docMk/>
            <pc:sldMk cId="642422147" sldId="386"/>
            <ac:spMk id="2" creationId="{C5D50998-8096-4854-9863-9625C19B48A3}"/>
          </ac:spMkLst>
        </pc:spChg>
      </pc:sldChg>
      <pc:sldChg chg="modSp">
        <pc:chgData name="Holly Schwietz" userId="d7472d9d-2112-4cb0-8cbb-68acecde768c" providerId="ADAL" clId="{94134768-74C0-4FB6-BC97-44E2E4B466B0}" dt="2020-10-20T18:30:22.580" v="476" actId="2"/>
        <pc:sldMkLst>
          <pc:docMk/>
          <pc:sldMk cId="3711028099" sldId="388"/>
        </pc:sldMkLst>
        <pc:spChg chg="mod">
          <ac:chgData name="Holly Schwietz" userId="d7472d9d-2112-4cb0-8cbb-68acecde768c" providerId="ADAL" clId="{94134768-74C0-4FB6-BC97-44E2E4B466B0}" dt="2020-10-20T18:30:22.580" v="476" actId="2"/>
          <ac:spMkLst>
            <pc:docMk/>
            <pc:sldMk cId="3711028099" sldId="388"/>
            <ac:spMk id="3" creationId="{0C24B779-06F0-4AEC-872D-E6CE626BE93A}"/>
          </ac:spMkLst>
        </pc:spChg>
      </pc:sldChg>
      <pc:sldChg chg="modSp">
        <pc:chgData name="Holly Schwietz" userId="d7472d9d-2112-4cb0-8cbb-68acecde768c" providerId="ADAL" clId="{94134768-74C0-4FB6-BC97-44E2E4B466B0}" dt="2020-10-20T18:12:29.380" v="376" actId="20577"/>
        <pc:sldMkLst>
          <pc:docMk/>
          <pc:sldMk cId="2544562354" sldId="389"/>
        </pc:sldMkLst>
        <pc:spChg chg="mod">
          <ac:chgData name="Holly Schwietz" userId="d7472d9d-2112-4cb0-8cbb-68acecde768c" providerId="ADAL" clId="{94134768-74C0-4FB6-BC97-44E2E4B466B0}" dt="2020-10-20T18:12:29.380" v="376" actId="20577"/>
          <ac:spMkLst>
            <pc:docMk/>
            <pc:sldMk cId="2544562354" sldId="389"/>
            <ac:spMk id="2" creationId="{C5D50998-8096-4854-9863-9625C19B48A3}"/>
          </ac:spMkLst>
        </pc:spChg>
      </pc:sldChg>
      <pc:sldChg chg="del">
        <pc:chgData name="Holly Schwietz" userId="d7472d9d-2112-4cb0-8cbb-68acecde768c" providerId="ADAL" clId="{94134768-74C0-4FB6-BC97-44E2E4B466B0}" dt="2020-10-20T18:22:49.270" v="462" actId="2696"/>
        <pc:sldMkLst>
          <pc:docMk/>
          <pc:sldMk cId="702619676" sldId="390"/>
        </pc:sldMkLst>
      </pc:sldChg>
      <pc:sldChg chg="modSp">
        <pc:chgData name="Holly Schwietz" userId="d7472d9d-2112-4cb0-8cbb-68acecde768c" providerId="ADAL" clId="{94134768-74C0-4FB6-BC97-44E2E4B466B0}" dt="2020-10-20T17:58:51.123" v="234" actId="20577"/>
        <pc:sldMkLst>
          <pc:docMk/>
          <pc:sldMk cId="1889636694" sldId="395"/>
        </pc:sldMkLst>
        <pc:spChg chg="mod">
          <ac:chgData name="Holly Schwietz" userId="d7472d9d-2112-4cb0-8cbb-68acecde768c" providerId="ADAL" clId="{94134768-74C0-4FB6-BC97-44E2E4B466B0}" dt="2020-10-20T17:58:51.123" v="234" actId="20577"/>
          <ac:spMkLst>
            <pc:docMk/>
            <pc:sldMk cId="1889636694" sldId="395"/>
            <ac:spMk id="4" creationId="{C80B3F0A-76C7-4016-ADA4-2CA61699BDDD}"/>
          </ac:spMkLst>
        </pc:spChg>
      </pc:sldChg>
      <pc:sldChg chg="modSp">
        <pc:chgData name="Holly Schwietz" userId="d7472d9d-2112-4cb0-8cbb-68acecde768c" providerId="ADAL" clId="{94134768-74C0-4FB6-BC97-44E2E4B466B0}" dt="2020-10-20T18:16:13.810" v="381" actId="27636"/>
        <pc:sldMkLst>
          <pc:docMk/>
          <pc:sldMk cId="0" sldId="398"/>
        </pc:sldMkLst>
        <pc:spChg chg="mod">
          <ac:chgData name="Holly Schwietz" userId="d7472d9d-2112-4cb0-8cbb-68acecde768c" providerId="ADAL" clId="{94134768-74C0-4FB6-BC97-44E2E4B466B0}" dt="2020-10-20T18:16:13.810" v="381" actId="27636"/>
          <ac:spMkLst>
            <pc:docMk/>
            <pc:sldMk cId="0" sldId="398"/>
            <ac:spMk id="183" creationId="{00000000-0000-0000-0000-000000000000}"/>
          </ac:spMkLst>
        </pc:spChg>
      </pc:sldChg>
      <pc:sldChg chg="del">
        <pc:chgData name="Holly Schwietz" userId="d7472d9d-2112-4cb0-8cbb-68acecde768c" providerId="ADAL" clId="{94134768-74C0-4FB6-BC97-44E2E4B466B0}" dt="2020-10-20T18:13:27.557" v="377" actId="2696"/>
        <pc:sldMkLst>
          <pc:docMk/>
          <pc:sldMk cId="3275685296" sldId="399"/>
        </pc:sldMkLst>
      </pc:sldChg>
      <pc:sldChg chg="del">
        <pc:chgData name="Holly Schwietz" userId="d7472d9d-2112-4cb0-8cbb-68acecde768c" providerId="ADAL" clId="{94134768-74C0-4FB6-BC97-44E2E4B466B0}" dt="2020-10-20T18:13:33.741" v="378" actId="2696"/>
        <pc:sldMkLst>
          <pc:docMk/>
          <pc:sldMk cId="1701415401" sldId="400"/>
        </pc:sldMkLst>
      </pc:sldChg>
      <pc:sldChg chg="modSp">
        <pc:chgData name="Holly Schwietz" userId="d7472d9d-2112-4cb0-8cbb-68acecde768c" providerId="ADAL" clId="{94134768-74C0-4FB6-BC97-44E2E4B466B0}" dt="2020-10-20T18:21:17.669" v="460" actId="207"/>
        <pc:sldMkLst>
          <pc:docMk/>
          <pc:sldMk cId="0" sldId="401"/>
        </pc:sldMkLst>
        <pc:spChg chg="mod">
          <ac:chgData name="Holly Schwietz" userId="d7472d9d-2112-4cb0-8cbb-68acecde768c" providerId="ADAL" clId="{94134768-74C0-4FB6-BC97-44E2E4B466B0}" dt="2020-10-20T18:21:17.669" v="460" actId="207"/>
          <ac:spMkLst>
            <pc:docMk/>
            <pc:sldMk cId="0" sldId="401"/>
            <ac:spMk id="3" creationId="{041D02F1-3B61-4963-81BD-45AD467A18AA}"/>
          </ac:spMkLst>
        </pc:spChg>
        <pc:spChg chg="mod">
          <ac:chgData name="Holly Schwietz" userId="d7472d9d-2112-4cb0-8cbb-68acecde768c" providerId="ADAL" clId="{94134768-74C0-4FB6-BC97-44E2E4B466B0}" dt="2020-10-20T17:41:00.735" v="125" actId="14100"/>
          <ac:spMkLst>
            <pc:docMk/>
            <pc:sldMk cId="0" sldId="401"/>
            <ac:spMk id="40962" creationId="{9DFA8376-EAF4-4D6D-B00B-DC9A20DAF0E1}"/>
          </ac:spMkLst>
        </pc:spChg>
      </pc:sldChg>
      <pc:sldChg chg="modSp">
        <pc:chgData name="Holly Schwietz" userId="d7472d9d-2112-4cb0-8cbb-68acecde768c" providerId="ADAL" clId="{94134768-74C0-4FB6-BC97-44E2E4B466B0}" dt="2020-10-20T18:29:13.711" v="472" actId="14100"/>
        <pc:sldMkLst>
          <pc:docMk/>
          <pc:sldMk cId="0" sldId="404"/>
        </pc:sldMkLst>
        <pc:spChg chg="mod">
          <ac:chgData name="Holly Schwietz" userId="d7472d9d-2112-4cb0-8cbb-68acecde768c" providerId="ADAL" clId="{94134768-74C0-4FB6-BC97-44E2E4B466B0}" dt="2020-10-20T18:29:13.711" v="472" actId="14100"/>
          <ac:spMkLst>
            <pc:docMk/>
            <pc:sldMk cId="0" sldId="404"/>
            <ac:spMk id="629" creationId="{00000000-0000-0000-0000-000000000000}"/>
          </ac:spMkLst>
        </pc:spChg>
      </pc:sldChg>
      <pc:sldChg chg="modSp">
        <pc:chgData name="Holly Schwietz" userId="d7472d9d-2112-4cb0-8cbb-68acecde768c" providerId="ADAL" clId="{94134768-74C0-4FB6-BC97-44E2E4B466B0}" dt="2020-10-20T17:47:05.643" v="183" actId="1076"/>
        <pc:sldMkLst>
          <pc:docMk/>
          <pc:sldMk cId="0" sldId="406"/>
        </pc:sldMkLst>
        <pc:spChg chg="mod">
          <ac:chgData name="Holly Schwietz" userId="d7472d9d-2112-4cb0-8cbb-68acecde768c" providerId="ADAL" clId="{94134768-74C0-4FB6-BC97-44E2E4B466B0}" dt="2020-10-20T17:47:05.643" v="183" actId="1076"/>
          <ac:spMkLst>
            <pc:docMk/>
            <pc:sldMk cId="0" sldId="406"/>
            <ac:spMk id="3" creationId="{D63232A6-C37C-455B-93AB-B19E59810936}"/>
          </ac:spMkLst>
        </pc:spChg>
        <pc:spChg chg="mod">
          <ac:chgData name="Holly Schwietz" userId="d7472d9d-2112-4cb0-8cbb-68acecde768c" providerId="ADAL" clId="{94134768-74C0-4FB6-BC97-44E2E4B466B0}" dt="2020-10-20T17:44:14.124" v="162" actId="20577"/>
          <ac:spMkLst>
            <pc:docMk/>
            <pc:sldMk cId="0" sldId="406"/>
            <ac:spMk id="43010" creationId="{442AFD9C-16C2-43FE-A7B8-43380A8428DB}"/>
          </ac:spMkLst>
        </pc:spChg>
      </pc:sldChg>
      <pc:sldChg chg="modSp">
        <pc:chgData name="Holly Schwietz" userId="d7472d9d-2112-4cb0-8cbb-68acecde768c" providerId="ADAL" clId="{94134768-74C0-4FB6-BC97-44E2E4B466B0}" dt="2020-10-20T18:16:59.877" v="386" actId="14100"/>
        <pc:sldMkLst>
          <pc:docMk/>
          <pc:sldMk cId="0" sldId="407"/>
        </pc:sldMkLst>
        <pc:spChg chg="mod">
          <ac:chgData name="Holly Schwietz" userId="d7472d9d-2112-4cb0-8cbb-68acecde768c" providerId="ADAL" clId="{94134768-74C0-4FB6-BC97-44E2E4B466B0}" dt="2020-10-20T18:16:59.877" v="386" actId="14100"/>
          <ac:spMkLst>
            <pc:docMk/>
            <pc:sldMk cId="0" sldId="407"/>
            <ac:spMk id="557" creationId="{00000000-0000-0000-0000-000000000000}"/>
          </ac:spMkLst>
        </pc:sp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5CCCF9-A61E-4E0B-81E6-8E1E03CCCE7C}" type="datetimeFigureOut">
              <a:rPr lang="en-US" smtClean="0"/>
              <a:t>10/20/2020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8E8DB2-AF75-48EB-81EC-1FFBCC9190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319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lFn8jFHuiA#t=35" TargetMode="External"/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Calibri"/>
                <a:cs typeface="Calibri"/>
                <a:sym typeface="Calibri"/>
              </a:rPr>
              <a:t>Material shared today is taken from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Calibri"/>
                <a:cs typeface="Calibri"/>
                <a:sym typeface="Calibri"/>
              </a:rPr>
              <a:t>FEAT curriculum, ODEP as well as the PACER Center.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8E8DB2-AF75-48EB-81EC-1FFBCC9190A1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32002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25" name="Google Shape;625;p61:notes"/>
          <p:cNvSpPr txBox="1">
            <a:spLocks noGrp="1"/>
          </p:cNvSpPr>
          <p:nvPr>
            <p:ph type="body" idx="1"/>
          </p:nvPr>
        </p:nvSpPr>
        <p:spPr>
          <a:xfrm>
            <a:off x="701848" y="4414838"/>
            <a:ext cx="5608320" cy="418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Planning for transition to outside of the school walls</a:t>
            </a:r>
            <a:endParaRPr sz="9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p61:notes"/>
          <p:cNvSpPr txBox="1">
            <a:spLocks noGrp="1"/>
          </p:cNvSpPr>
          <p:nvPr>
            <p:ph type="sldNum" idx="12"/>
          </p:nvPr>
        </p:nvSpPr>
        <p:spPr>
          <a:xfrm>
            <a:off x="3968517" y="8829675"/>
            <a:ext cx="3040266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Tools parents can use in order to contribute to the IEP and Transition Plan – do your own assessment!!  i.e. Greatness Planning </a:t>
            </a:r>
            <a:r>
              <a:rPr lang="en-US" dirty="0"/>
              <a:t>– something simple, conversation topics for car rides or dinner time!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8E8DB2-AF75-48EB-81EC-1FFBCC9190A1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6297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NDE Transition Guide </a:t>
            </a:r>
            <a:r>
              <a:rPr lang="en-US" dirty="0"/>
              <a:t>is a tool parents can use during IEP meetings to help gauge their child’s participation and progress on Pre-ETS activities.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8E8DB2-AF75-48EB-81EC-1FFBCC9190A1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8174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</a:t>
            </a:r>
            <a:r>
              <a:rPr lang="en-US" baseline="0" dirty="0"/>
              <a:t> encourage participants to work in pairs or small groups. We also share out ideas whole group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6F195-ACDF-0E4F-B977-91BB56D3578E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6984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33" name="Google Shape;633;p62:notes"/>
          <p:cNvSpPr txBox="1">
            <a:spLocks noGrp="1"/>
          </p:cNvSpPr>
          <p:nvPr>
            <p:ph type="body" idx="1"/>
          </p:nvPr>
        </p:nvSpPr>
        <p:spPr>
          <a:xfrm>
            <a:off x="701848" y="4414838"/>
            <a:ext cx="5608320" cy="418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NDE Transition Guide</a:t>
            </a:r>
            <a:endParaRPr sz="9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4" name="Google Shape;634;p62:notes"/>
          <p:cNvSpPr txBox="1">
            <a:spLocks noGrp="1"/>
          </p:cNvSpPr>
          <p:nvPr>
            <p:ph type="sldNum" idx="12"/>
          </p:nvPr>
        </p:nvSpPr>
        <p:spPr>
          <a:xfrm>
            <a:off x="3968517" y="8829675"/>
            <a:ext cx="3040266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19</a:t>
            </a:fld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524094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Soft skills examples </a:t>
            </a:r>
            <a:r>
              <a:rPr lang="en-US" dirty="0"/>
              <a:t>– communication, time management, problem solving, team player, ability to accept corrective criticism, positive attitude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8E8DB2-AF75-48EB-81EC-1FFBCC9190A1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6977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496" name="Google Shape;496;p46:notes"/>
          <p:cNvSpPr txBox="1">
            <a:spLocks noGrp="1"/>
          </p:cNvSpPr>
          <p:nvPr>
            <p:ph type="body" idx="1"/>
          </p:nvPr>
        </p:nvSpPr>
        <p:spPr>
          <a:xfrm>
            <a:off x="701848" y="4414838"/>
            <a:ext cx="5608320" cy="418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PERSON-CENTERED PLANNING crucial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46:notes"/>
          <p:cNvSpPr txBox="1">
            <a:spLocks noGrp="1"/>
          </p:cNvSpPr>
          <p:nvPr>
            <p:ph type="sldNum" idx="12"/>
          </p:nvPr>
        </p:nvSpPr>
        <p:spPr>
          <a:xfrm>
            <a:off x="3968517" y="8829675"/>
            <a:ext cx="3040266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21</a:t>
            </a:fld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507" name="Google Shape;507;p47:notes"/>
          <p:cNvSpPr txBox="1">
            <a:spLocks noGrp="1"/>
          </p:cNvSpPr>
          <p:nvPr>
            <p:ph type="body" idx="1"/>
          </p:nvPr>
        </p:nvSpPr>
        <p:spPr>
          <a:xfrm>
            <a:off x="701848" y="4414838"/>
            <a:ext cx="5608320" cy="418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Google Shape;508;p47:notes"/>
          <p:cNvSpPr txBox="1">
            <a:spLocks noGrp="1"/>
          </p:cNvSpPr>
          <p:nvPr>
            <p:ph type="sldNum" idx="12"/>
          </p:nvPr>
        </p:nvSpPr>
        <p:spPr>
          <a:xfrm>
            <a:off x="3968517" y="8829675"/>
            <a:ext cx="3040266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Inviting support activity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6F195-ACDF-0E4F-B977-91BB56D3578E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6489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81" name="Google Shape;281;p21:notes"/>
          <p:cNvSpPr txBox="1">
            <a:spLocks noGrp="1"/>
          </p:cNvSpPr>
          <p:nvPr>
            <p:ph type="body" idx="1"/>
          </p:nvPr>
        </p:nvSpPr>
        <p:spPr>
          <a:xfrm>
            <a:off x="701848" y="4414838"/>
            <a:ext cx="5608320" cy="418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FEAT workshop provides more in depth discussion about the variety of employment possibilities</a:t>
            </a:r>
            <a:endParaRPr sz="12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7BB333A1-A6BE-40CD-88D5-FFE1EB760A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AF74E2B4-AF7E-4642-9533-797BCB08E6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20484" name="Slide Number Placeholder 3">
            <a:extLst>
              <a:ext uri="{FF2B5EF4-FFF2-40B4-BE49-F238E27FC236}">
                <a16:creationId xmlns:a16="http://schemas.microsoft.com/office/drawing/2014/main" id="{966FC30D-EC70-4AB2-8872-D7BFB56298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BFEABFE-73D3-43A2-9400-502DD1E7E953}" type="slidenum">
              <a:rPr lang="en-US" altLang="en-US"/>
              <a:pPr>
                <a:spcBef>
                  <a:spcPct val="0"/>
                </a:spcBef>
              </a:pPr>
              <a:t>2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88" name="Google Shape;288;p22:notes"/>
          <p:cNvSpPr txBox="1">
            <a:spLocks noGrp="1"/>
          </p:cNvSpPr>
          <p:nvPr>
            <p:ph type="body" idx="1"/>
          </p:nvPr>
        </p:nvSpPr>
        <p:spPr>
          <a:xfrm>
            <a:off x="701848" y="4414838"/>
            <a:ext cx="5608320" cy="418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Examples from Nebraska:  Peter,  Jon, Katie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22:notes"/>
          <p:cNvSpPr txBox="1">
            <a:spLocks noGrp="1"/>
          </p:cNvSpPr>
          <p:nvPr>
            <p:ph type="sldNum" idx="12"/>
          </p:nvPr>
        </p:nvSpPr>
        <p:spPr>
          <a:xfrm>
            <a:off x="3968517" y="8829675"/>
            <a:ext cx="3040266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97" name="Google Shape;297;p23:notes"/>
          <p:cNvSpPr txBox="1">
            <a:spLocks noGrp="1"/>
          </p:cNvSpPr>
          <p:nvPr>
            <p:ph type="body" idx="1"/>
          </p:nvPr>
        </p:nvSpPr>
        <p:spPr>
          <a:xfrm>
            <a:off x="701848" y="4414838"/>
            <a:ext cx="5608320" cy="418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	</a:t>
            </a:r>
            <a:endParaRPr dirty="0"/>
          </a:p>
        </p:txBody>
      </p:sp>
      <p:sp>
        <p:nvSpPr>
          <p:cNvPr id="298" name="Google Shape;298;p23:notes"/>
          <p:cNvSpPr txBox="1">
            <a:spLocks noGrp="1"/>
          </p:cNvSpPr>
          <p:nvPr>
            <p:ph type="sldNum" idx="12"/>
          </p:nvPr>
        </p:nvSpPr>
        <p:spPr>
          <a:xfrm>
            <a:off x="3968517" y="8829675"/>
            <a:ext cx="3040266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52" name="Google Shape;152;p6:notes"/>
          <p:cNvSpPr txBox="1">
            <a:spLocks noGrp="1"/>
          </p:cNvSpPr>
          <p:nvPr>
            <p:ph type="body" idx="1"/>
          </p:nvPr>
        </p:nvSpPr>
        <p:spPr>
          <a:xfrm>
            <a:off x="701848" y="4414838"/>
            <a:ext cx="5608320" cy="418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6:notes"/>
          <p:cNvSpPr txBox="1">
            <a:spLocks noGrp="1"/>
          </p:cNvSpPr>
          <p:nvPr>
            <p:ph type="sldNum" idx="12"/>
          </p:nvPr>
        </p:nvSpPr>
        <p:spPr>
          <a:xfrm>
            <a:off x="3968517" y="8829675"/>
            <a:ext cx="3040266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29</a:t>
            </a:fld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4086138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9" name="Google Shape;179;p9:notes"/>
          <p:cNvSpPr txBox="1">
            <a:spLocks noGrp="1"/>
          </p:cNvSpPr>
          <p:nvPr>
            <p:ph type="body" idx="1"/>
          </p:nvPr>
        </p:nvSpPr>
        <p:spPr>
          <a:xfrm>
            <a:off x="701848" y="4414838"/>
            <a:ext cx="5608320" cy="418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9:notes"/>
          <p:cNvSpPr txBox="1">
            <a:spLocks noGrp="1"/>
          </p:cNvSpPr>
          <p:nvPr>
            <p:ph type="sldNum" idx="12"/>
          </p:nvPr>
        </p:nvSpPr>
        <p:spPr>
          <a:xfrm>
            <a:off x="3968517" y="8829675"/>
            <a:ext cx="3040266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</a:t>
            </a:fld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60" name="Google Shape;360;p30:notes"/>
          <p:cNvSpPr txBox="1">
            <a:spLocks noGrp="1"/>
          </p:cNvSpPr>
          <p:nvPr>
            <p:ph type="body" idx="1"/>
          </p:nvPr>
        </p:nvSpPr>
        <p:spPr>
          <a:xfrm>
            <a:off x="701848" y="4414838"/>
            <a:ext cx="5608320" cy="418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t" anchorCtr="0">
            <a:noAutofit/>
          </a:bodyPr>
          <a:lstStyle/>
          <a:p>
            <a:endParaRPr lang="en-US" dirty="0">
              <a:effectLst/>
            </a:endParaRPr>
          </a:p>
        </p:txBody>
      </p:sp>
      <p:sp>
        <p:nvSpPr>
          <p:cNvPr id="361" name="Google Shape;361;p30:notes"/>
          <p:cNvSpPr txBox="1">
            <a:spLocks noGrp="1"/>
          </p:cNvSpPr>
          <p:nvPr>
            <p:ph type="sldNum" idx="12"/>
          </p:nvPr>
        </p:nvSpPr>
        <p:spPr>
          <a:xfrm>
            <a:off x="3968517" y="8829675"/>
            <a:ext cx="3040266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31</a:t>
            </a:fld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33:notes"/>
          <p:cNvSpPr txBox="1">
            <a:spLocks noGrp="1"/>
          </p:cNvSpPr>
          <p:nvPr>
            <p:ph type="body" idx="1"/>
          </p:nvPr>
        </p:nvSpPr>
        <p:spPr>
          <a:xfrm>
            <a:off x="701848" y="4414838"/>
            <a:ext cx="5608320" cy="4184650"/>
          </a:xfrm>
          <a:prstGeom prst="rect">
            <a:avLst/>
          </a:prstGeom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87" name="Google Shape;387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404" name="Google Shape;404;p35:notes"/>
          <p:cNvSpPr txBox="1">
            <a:spLocks noGrp="1"/>
          </p:cNvSpPr>
          <p:nvPr>
            <p:ph type="body" idx="1"/>
          </p:nvPr>
        </p:nvSpPr>
        <p:spPr>
          <a:xfrm>
            <a:off x="701848" y="4414838"/>
            <a:ext cx="5608320" cy="418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35:notes"/>
          <p:cNvSpPr txBox="1">
            <a:spLocks noGrp="1"/>
          </p:cNvSpPr>
          <p:nvPr>
            <p:ph type="sldNum" idx="12"/>
          </p:nvPr>
        </p:nvSpPr>
        <p:spPr>
          <a:xfrm>
            <a:off x="3968517" y="8829675"/>
            <a:ext cx="3040266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33</a:t>
            </a:fld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422" name="Google Shape;422;p37:notes"/>
          <p:cNvSpPr txBox="1">
            <a:spLocks noGrp="1"/>
          </p:cNvSpPr>
          <p:nvPr>
            <p:ph type="body" idx="1"/>
          </p:nvPr>
        </p:nvSpPr>
        <p:spPr>
          <a:xfrm>
            <a:off x="701848" y="4414838"/>
            <a:ext cx="5608320" cy="418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Nebraska – partnership between Neb VR, a business, area school systems, Commission for the Blind &amp; Visually Impaired, ATP, and DD. For 2018-2019 school year, 16 Project Search sites throughout Nebraska.  Globally, 20% of Project Search participants hired at host site. 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i="0" u="sng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37:notes"/>
          <p:cNvSpPr txBox="1">
            <a:spLocks noGrp="1"/>
          </p:cNvSpPr>
          <p:nvPr>
            <p:ph type="sldNum" idx="12"/>
          </p:nvPr>
        </p:nvSpPr>
        <p:spPr>
          <a:xfrm>
            <a:off x="3968517" y="8829675"/>
            <a:ext cx="3040266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34</a:t>
            </a:fld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431" name="Google Shape;431;p38:notes"/>
          <p:cNvSpPr txBox="1">
            <a:spLocks noGrp="1"/>
          </p:cNvSpPr>
          <p:nvPr>
            <p:ph type="body" idx="1"/>
          </p:nvPr>
        </p:nvSpPr>
        <p:spPr>
          <a:xfrm>
            <a:off x="701848" y="4414838"/>
            <a:ext cx="5608320" cy="418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Nebraska – Embassy Suites LaVista - 6</a:t>
            </a:r>
            <a:r>
              <a:rPr lang="en-US" sz="1200" b="0" i="0" u="none" strike="noStrike" cap="none" baseline="30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year as Project Search site.  First class, Embassy Suites hired 3 of the 4 students.  As of January 2019, 15 of 24 Project Search participants hired by Embassy Suites are still employed (63%).  Hotel industry typically has 50% turnover rate.  9:45 video </a:t>
            </a:r>
            <a:r>
              <a:rPr lang="en-US" sz="1200" b="0" i="0" u="sng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  <a:hlinkClick r:id="rId3"/>
              </a:rPr>
              <a:t>https://www.youtube.com/watch?v=JlFn8jFHuiA#t=35</a:t>
            </a:r>
            <a:endParaRPr lang="en-US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38:notes"/>
          <p:cNvSpPr txBox="1">
            <a:spLocks noGrp="1"/>
          </p:cNvSpPr>
          <p:nvPr>
            <p:ph type="sldNum" idx="12"/>
          </p:nvPr>
        </p:nvSpPr>
        <p:spPr>
          <a:xfrm>
            <a:off x="3968517" y="8829675"/>
            <a:ext cx="3040266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35</a:t>
            </a:fld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371328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431" name="Google Shape;431;p38:notes"/>
          <p:cNvSpPr txBox="1">
            <a:spLocks noGrp="1"/>
          </p:cNvSpPr>
          <p:nvPr>
            <p:ph type="body" idx="1"/>
          </p:nvPr>
        </p:nvSpPr>
        <p:spPr>
          <a:xfrm>
            <a:off x="701848" y="4414838"/>
            <a:ext cx="5608320" cy="418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Nebraska – partnership between Neb VR, a business, area school systems, Commission for the Blind &amp; Visually Impaired, ATP, and DD. For 2018-2019 school year, 16 Project Search sites throughout Nebraska.  </a:t>
            </a:r>
          </a:p>
        </p:txBody>
      </p:sp>
      <p:sp>
        <p:nvSpPr>
          <p:cNvPr id="432" name="Google Shape;432;p38:notes"/>
          <p:cNvSpPr txBox="1">
            <a:spLocks noGrp="1"/>
          </p:cNvSpPr>
          <p:nvPr>
            <p:ph type="sldNum" idx="12"/>
          </p:nvPr>
        </p:nvSpPr>
        <p:spPr>
          <a:xfrm>
            <a:off x="3968517" y="8829675"/>
            <a:ext cx="3040266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36</a:t>
            </a:fld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3A99F9E2-6A27-45F4-8672-97F56029091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16091D38-7B10-4391-9BDC-380CEDAD82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id="{EA421C26-D988-43B4-A745-039C234AE1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27EA123-E45E-4EE5-BD30-DA729A936B21}" type="slidenum">
              <a:rPr lang="en-US" altLang="en-US"/>
              <a:pPr>
                <a:spcBef>
                  <a:spcPct val="0"/>
                </a:spcBef>
              </a:pPr>
              <a:t>3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Word Stacks…job examples…think outside the box!  Be a bookie!  Be a dictator!!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37</a:t>
            </a:fld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5605580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77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489" name="Google Shape;489;p23:notes"/>
          <p:cNvSpPr txBox="1">
            <a:spLocks noGrp="1"/>
          </p:cNvSpPr>
          <p:nvPr>
            <p:ph type="body" idx="1"/>
          </p:nvPr>
        </p:nvSpPr>
        <p:spPr>
          <a:xfrm>
            <a:off x="701520" y="4415523"/>
            <a:ext cx="5607362" cy="4183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23:notes"/>
          <p:cNvSpPr txBox="1">
            <a:spLocks noGrp="1"/>
          </p:cNvSpPr>
          <p:nvPr>
            <p:ph type="sldNum" idx="12"/>
          </p:nvPr>
        </p:nvSpPr>
        <p:spPr>
          <a:xfrm>
            <a:off x="3969688" y="8828901"/>
            <a:ext cx="3039517" cy="465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39</a:t>
            </a:fld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77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67" name="Google Shape;367;p9:notes"/>
          <p:cNvSpPr txBox="1">
            <a:spLocks noGrp="1"/>
          </p:cNvSpPr>
          <p:nvPr>
            <p:ph type="body" idx="1"/>
          </p:nvPr>
        </p:nvSpPr>
        <p:spPr>
          <a:xfrm>
            <a:off x="701520" y="4415523"/>
            <a:ext cx="5607362" cy="4183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9:notes"/>
          <p:cNvSpPr txBox="1">
            <a:spLocks noGrp="1"/>
          </p:cNvSpPr>
          <p:nvPr>
            <p:ph type="sldNum" idx="12"/>
          </p:nvPr>
        </p:nvSpPr>
        <p:spPr>
          <a:xfrm>
            <a:off x="3969688" y="8828901"/>
            <a:ext cx="3039517" cy="465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40</a:t>
            </a:fld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77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562" name="Google Shape;562;p31:notes"/>
          <p:cNvSpPr txBox="1">
            <a:spLocks noGrp="1"/>
          </p:cNvSpPr>
          <p:nvPr>
            <p:ph type="body" idx="1"/>
          </p:nvPr>
        </p:nvSpPr>
        <p:spPr>
          <a:xfrm>
            <a:off x="701520" y="4415523"/>
            <a:ext cx="5607362" cy="4183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i="0" u="sng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31:notes"/>
          <p:cNvSpPr txBox="1">
            <a:spLocks noGrp="1"/>
          </p:cNvSpPr>
          <p:nvPr>
            <p:ph type="sldNum" idx="12"/>
          </p:nvPr>
        </p:nvSpPr>
        <p:spPr>
          <a:xfrm>
            <a:off x="3969688" y="8828901"/>
            <a:ext cx="3039517" cy="465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41</a:t>
            </a:fld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77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25" name="Google Shape;625;p37:notes"/>
          <p:cNvSpPr txBox="1">
            <a:spLocks noGrp="1"/>
          </p:cNvSpPr>
          <p:nvPr>
            <p:ph type="body" idx="1"/>
          </p:nvPr>
        </p:nvSpPr>
        <p:spPr>
          <a:xfrm>
            <a:off x="701520" y="4415523"/>
            <a:ext cx="5607362" cy="4183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i="0" u="sng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77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95" name="Google Shape;395;p12:notes"/>
          <p:cNvSpPr txBox="1">
            <a:spLocks noGrp="1"/>
          </p:cNvSpPr>
          <p:nvPr>
            <p:ph type="body" idx="1"/>
          </p:nvPr>
        </p:nvSpPr>
        <p:spPr>
          <a:xfrm>
            <a:off x="701520" y="4415523"/>
            <a:ext cx="5607362" cy="4183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Nebraska has LOAN program, try it before you buy it.  AT4ALL, Assistive Technology Partnership (ATP- VR)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12:notes"/>
          <p:cNvSpPr txBox="1">
            <a:spLocks noGrp="1"/>
          </p:cNvSpPr>
          <p:nvPr>
            <p:ph type="sldNum" idx="12"/>
          </p:nvPr>
        </p:nvSpPr>
        <p:spPr>
          <a:xfrm>
            <a:off x="3969688" y="8828901"/>
            <a:ext cx="3039517" cy="465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43</a:t>
            </a:fld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69:notes"/>
          <p:cNvSpPr txBox="1">
            <a:spLocks noGrp="1"/>
          </p:cNvSpPr>
          <p:nvPr>
            <p:ph type="body" idx="1"/>
          </p:nvPr>
        </p:nvSpPr>
        <p:spPr>
          <a:xfrm>
            <a:off x="701848" y="4414838"/>
            <a:ext cx="5608320" cy="4184650"/>
          </a:xfrm>
          <a:prstGeom prst="rect">
            <a:avLst/>
          </a:prstGeom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dirty="0"/>
              <a:t>WINAHEAD</a:t>
            </a:r>
            <a:endParaRPr dirty="0"/>
          </a:p>
        </p:txBody>
      </p:sp>
      <p:sp>
        <p:nvSpPr>
          <p:cNvPr id="696" name="Google Shape;696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732" name="Google Shape;732;p74:notes"/>
          <p:cNvSpPr txBox="1">
            <a:spLocks noGrp="1"/>
          </p:cNvSpPr>
          <p:nvPr>
            <p:ph type="body" idx="1"/>
          </p:nvPr>
        </p:nvSpPr>
        <p:spPr>
          <a:xfrm>
            <a:off x="701848" y="4414838"/>
            <a:ext cx="5608320" cy="418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200" b="1" i="0" u="sng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3" name="Google Shape;733;p74:notes"/>
          <p:cNvSpPr txBox="1">
            <a:spLocks noGrp="1"/>
          </p:cNvSpPr>
          <p:nvPr>
            <p:ph type="sldNum" idx="12"/>
          </p:nvPr>
        </p:nvSpPr>
        <p:spPr>
          <a:xfrm>
            <a:off x="3968517" y="8829675"/>
            <a:ext cx="3040266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48</a:t>
            </a:fld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49</a:t>
            </a:fld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4004918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41" name="Google Shape;141;p5:notes"/>
          <p:cNvSpPr txBox="1">
            <a:spLocks noGrp="1"/>
          </p:cNvSpPr>
          <p:nvPr>
            <p:ph type="body" idx="1"/>
          </p:nvPr>
        </p:nvSpPr>
        <p:spPr>
          <a:xfrm>
            <a:off x="701848" y="4414838"/>
            <a:ext cx="5608320" cy="418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5:notes"/>
          <p:cNvSpPr txBox="1">
            <a:spLocks noGrp="1"/>
          </p:cNvSpPr>
          <p:nvPr>
            <p:ph type="sldNum" idx="12"/>
          </p:nvPr>
        </p:nvSpPr>
        <p:spPr>
          <a:xfrm>
            <a:off x="3968517" y="8829675"/>
            <a:ext cx="3040266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50</a:t>
            </a:fld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553672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3A159E9B-BDB6-4636-903F-AD270B9EE9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C6CE255B-E81F-4D85-AEBD-0235AC20B8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id="{5C8EA548-04F3-4FC7-9B46-36F453D05A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9184D46-A205-4F78-9A29-BECFF3E22F79}" type="slidenum">
              <a:rPr lang="en-US" altLang="en-US"/>
              <a:pPr>
                <a:spcBef>
                  <a:spcPct val="0"/>
                </a:spcBef>
              </a:pPr>
              <a:t>4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47:notes"/>
          <p:cNvSpPr txBox="1">
            <a:spLocks noGrp="1"/>
          </p:cNvSpPr>
          <p:nvPr>
            <p:ph type="body" idx="1"/>
          </p:nvPr>
        </p:nvSpPr>
        <p:spPr>
          <a:xfrm>
            <a:off x="701520" y="4415523"/>
            <a:ext cx="5607362" cy="4183915"/>
          </a:xfrm>
          <a:prstGeom prst="rect">
            <a:avLst/>
          </a:prstGeom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>
              <a:highlight>
                <a:srgbClr val="FFFF00"/>
              </a:highlight>
            </a:endParaRPr>
          </a:p>
        </p:txBody>
      </p:sp>
      <p:sp>
        <p:nvSpPr>
          <p:cNvPr id="711" name="Google Shape;711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77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77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431" name="Google Shape;431;p16:notes"/>
          <p:cNvSpPr txBox="1">
            <a:spLocks noGrp="1"/>
          </p:cNvSpPr>
          <p:nvPr>
            <p:ph type="body" idx="1"/>
          </p:nvPr>
        </p:nvSpPr>
        <p:spPr>
          <a:xfrm>
            <a:off x="701520" y="4415523"/>
            <a:ext cx="5607362" cy="4183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http://dhhs.ne.gov/Pages/Developmental-Disabilities.aspx 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77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423" name="Google Shape;423;p15:notes"/>
          <p:cNvSpPr txBox="1">
            <a:spLocks noGrp="1"/>
          </p:cNvSpPr>
          <p:nvPr>
            <p:ph type="body" idx="1"/>
          </p:nvPr>
        </p:nvSpPr>
        <p:spPr>
          <a:xfrm>
            <a:off x="701520" y="4415523"/>
            <a:ext cx="5607362" cy="4183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i="0" u="sng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15:notes"/>
          <p:cNvSpPr txBox="1">
            <a:spLocks noGrp="1"/>
          </p:cNvSpPr>
          <p:nvPr>
            <p:ph type="sldNum" idx="12"/>
          </p:nvPr>
        </p:nvSpPr>
        <p:spPr>
          <a:xfrm>
            <a:off x="3969688" y="8828901"/>
            <a:ext cx="3039517" cy="465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54</a:t>
            </a:fld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77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506" name="Google Shape;506;p25:notes"/>
          <p:cNvSpPr txBox="1">
            <a:spLocks noGrp="1"/>
          </p:cNvSpPr>
          <p:nvPr>
            <p:ph type="body" idx="1"/>
          </p:nvPr>
        </p:nvSpPr>
        <p:spPr>
          <a:xfrm>
            <a:off x="701520" y="4415523"/>
            <a:ext cx="5607362" cy="4183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200" b="1" i="0" u="sng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200" b="1" i="0" u="sng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p25:notes"/>
          <p:cNvSpPr txBox="1">
            <a:spLocks noGrp="1"/>
          </p:cNvSpPr>
          <p:nvPr>
            <p:ph type="sldNum" idx="12"/>
          </p:nvPr>
        </p:nvSpPr>
        <p:spPr>
          <a:xfrm>
            <a:off x="3969688" y="8828901"/>
            <a:ext cx="3039517" cy="465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55</a:t>
            </a:fld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77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516" name="Google Shape;516;p26:notes"/>
          <p:cNvSpPr txBox="1">
            <a:spLocks noGrp="1"/>
          </p:cNvSpPr>
          <p:nvPr>
            <p:ph type="body" idx="1"/>
          </p:nvPr>
        </p:nvSpPr>
        <p:spPr>
          <a:xfrm>
            <a:off x="701520" y="4415523"/>
            <a:ext cx="5607362" cy="4183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http://dhhs.ne.gov/DD%20Documents/Info%20Sheet%20for%20HCBS%20Waivers.pdf  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26:notes"/>
          <p:cNvSpPr txBox="1">
            <a:spLocks noGrp="1"/>
          </p:cNvSpPr>
          <p:nvPr>
            <p:ph type="sldNum" idx="12"/>
          </p:nvPr>
        </p:nvSpPr>
        <p:spPr>
          <a:xfrm>
            <a:off x="3969688" y="8828901"/>
            <a:ext cx="3039517" cy="465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56</a:t>
            </a:fld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77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535" name="Google Shape;535;p28:notes"/>
          <p:cNvSpPr txBox="1">
            <a:spLocks noGrp="1"/>
          </p:cNvSpPr>
          <p:nvPr>
            <p:ph type="body" idx="1"/>
          </p:nvPr>
        </p:nvSpPr>
        <p:spPr>
          <a:xfrm>
            <a:off x="701520" y="4415523"/>
            <a:ext cx="5607362" cy="4183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i="0" u="sng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6" name="Google Shape;536;p28:notes"/>
          <p:cNvSpPr txBox="1">
            <a:spLocks noGrp="1"/>
          </p:cNvSpPr>
          <p:nvPr>
            <p:ph type="sldNum" idx="12"/>
          </p:nvPr>
        </p:nvSpPr>
        <p:spPr>
          <a:xfrm>
            <a:off x="3969688" y="8828901"/>
            <a:ext cx="3039517" cy="465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57</a:t>
            </a:fld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77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552" name="Google Shape;552;p30:notes"/>
          <p:cNvSpPr txBox="1">
            <a:spLocks noGrp="1"/>
          </p:cNvSpPr>
          <p:nvPr>
            <p:ph type="body" idx="1"/>
          </p:nvPr>
        </p:nvSpPr>
        <p:spPr>
          <a:xfrm>
            <a:off x="701520" y="4415523"/>
            <a:ext cx="5607362" cy="4183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200" b="1" i="0" u="sng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200" b="1" i="0" u="sng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30:notes"/>
          <p:cNvSpPr txBox="1">
            <a:spLocks noGrp="1"/>
          </p:cNvSpPr>
          <p:nvPr>
            <p:ph type="sldNum" idx="12"/>
          </p:nvPr>
        </p:nvSpPr>
        <p:spPr>
          <a:xfrm>
            <a:off x="3969688" y="8828901"/>
            <a:ext cx="3039517" cy="465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58</a:t>
            </a:fld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77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773" name="Google Shape;773;p55:notes"/>
          <p:cNvSpPr txBox="1">
            <a:spLocks noGrp="1"/>
          </p:cNvSpPr>
          <p:nvPr>
            <p:ph type="body" idx="1"/>
          </p:nvPr>
        </p:nvSpPr>
        <p:spPr>
          <a:xfrm>
            <a:off x="701520" y="4415523"/>
            <a:ext cx="5607362" cy="4183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4" name="Google Shape;774;p55:notes"/>
          <p:cNvSpPr txBox="1">
            <a:spLocks noGrp="1"/>
          </p:cNvSpPr>
          <p:nvPr>
            <p:ph type="sldNum" idx="12"/>
          </p:nvPr>
        </p:nvSpPr>
        <p:spPr>
          <a:xfrm>
            <a:off x="3969688" y="8828901"/>
            <a:ext cx="3039517" cy="465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59</a:t>
            </a:fld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77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799" name="Google Shape;799;p58:notes"/>
          <p:cNvSpPr txBox="1">
            <a:spLocks noGrp="1"/>
          </p:cNvSpPr>
          <p:nvPr>
            <p:ph type="body" idx="1"/>
          </p:nvPr>
        </p:nvSpPr>
        <p:spPr>
          <a:xfrm>
            <a:off x="701520" y="4415523"/>
            <a:ext cx="5607362" cy="4183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Why does disability employment awareness need its own month?? </a:t>
            </a:r>
            <a:r>
              <a:rPr lang="en-US" dirty="0"/>
              <a:t> (next slide)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8E8DB2-AF75-48EB-81EC-1FFBCC9190A1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64381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WORK provides equal opportunities, increases independent living, economic self-sufficiency, community participation and quality of life</a:t>
            </a:r>
            <a:r>
              <a:rPr lang="en-US" dirty="0"/>
              <a:t>.  Work provides real life experiences, fosters independence and promotes pride.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8E8DB2-AF75-48EB-81EC-1FFBCC9190A1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77642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52" name="Google Shape;152;p6:notes"/>
          <p:cNvSpPr txBox="1">
            <a:spLocks noGrp="1"/>
          </p:cNvSpPr>
          <p:nvPr>
            <p:ph type="body" idx="1"/>
          </p:nvPr>
        </p:nvSpPr>
        <p:spPr>
          <a:xfrm>
            <a:off x="701848" y="4414838"/>
            <a:ext cx="5608320" cy="418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6:notes"/>
          <p:cNvSpPr txBox="1">
            <a:spLocks noGrp="1"/>
          </p:cNvSpPr>
          <p:nvPr>
            <p:ph type="sldNum" idx="12"/>
          </p:nvPr>
        </p:nvSpPr>
        <p:spPr>
          <a:xfrm>
            <a:off x="3968517" y="8829675"/>
            <a:ext cx="3040266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9</a:t>
            </a:fld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632661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TITLE PAGE – </a:t>
            </a:r>
            <a:r>
              <a:rPr lang="en-US" b="1" dirty="0"/>
              <a:t>will be reviewing these action steps during this webinar  </a:t>
            </a:r>
            <a:r>
              <a:rPr lang="en-US" dirty="0"/>
              <a:t>(Holly, don’t spend a lot of time talking about them now…)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8E8DB2-AF75-48EB-81EC-1FFBCC9190A1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0588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17" name="Google Shape;617;p60:notes"/>
          <p:cNvSpPr txBox="1">
            <a:spLocks noGrp="1"/>
          </p:cNvSpPr>
          <p:nvPr>
            <p:ph type="body" idx="1"/>
          </p:nvPr>
        </p:nvSpPr>
        <p:spPr>
          <a:xfrm>
            <a:off x="701848" y="4414838"/>
            <a:ext cx="5608320" cy="418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8" name="Google Shape;618;p60:notes"/>
          <p:cNvSpPr txBox="1">
            <a:spLocks noGrp="1"/>
          </p:cNvSpPr>
          <p:nvPr>
            <p:ph type="sldNum" idx="12"/>
          </p:nvPr>
        </p:nvSpPr>
        <p:spPr>
          <a:xfrm>
            <a:off x="3968517" y="8829675"/>
            <a:ext cx="3040266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12</a:t>
            </a:fld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 Slid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"/>
          <p:cNvSpPr/>
          <p:nvPr/>
        </p:nvSpPr>
        <p:spPr>
          <a:xfrm>
            <a:off x="0" y="5970588"/>
            <a:ext cx="12192000" cy="8874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-12700" y="6053139"/>
            <a:ext cx="2999317" cy="7127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2"/>
          <p:cNvSpPr/>
          <p:nvPr/>
        </p:nvSpPr>
        <p:spPr>
          <a:xfrm>
            <a:off x="3145368" y="6043614"/>
            <a:ext cx="9046633" cy="7143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3149600" y="4038600"/>
            <a:ext cx="86360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 dirty="0"/>
          </a:p>
        </p:txBody>
      </p:sp>
      <p:sp>
        <p:nvSpPr>
          <p:cNvPr id="23" name="Google Shape;23;p2"/>
          <p:cNvSpPr txBox="1">
            <a:spLocks noGrp="1"/>
          </p:cNvSpPr>
          <p:nvPr>
            <p:ph type="subTitle" idx="1"/>
          </p:nvPr>
        </p:nvSpPr>
        <p:spPr>
          <a:xfrm>
            <a:off x="3149600" y="6050037"/>
            <a:ext cx="8940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560"/>
              <a:buFont typeface="Noto Sans Symbols"/>
              <a:buNone/>
              <a:defRPr sz="2600" b="0" i="0" u="none" strike="noStrike" cap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ctr" rtl="0"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1820"/>
              <a:buFont typeface="Noto Sans Symbols"/>
              <a:buNone/>
              <a:defRPr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ctr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725"/>
              <a:buFont typeface="Noto Sans Symbols"/>
              <a:buNone/>
              <a:defRPr sz="23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ctr" rtl="0">
              <a:spcBef>
                <a:spcPts val="400"/>
              </a:spcBef>
              <a:spcAft>
                <a:spcPts val="0"/>
              </a:spcAft>
              <a:buClr>
                <a:srgbClr val="A5AB81"/>
              </a:buClr>
              <a:buSzPts val="15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ctr" rtl="0">
              <a:spcBef>
                <a:spcPts val="400"/>
              </a:spcBef>
              <a:spcAft>
                <a:spcPts val="0"/>
              </a:spcAft>
              <a:buClr>
                <a:srgbClr val="D8B25C"/>
              </a:buClr>
              <a:buSzPts val="13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ctr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ctr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ctr" rtl="0"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ctr" rtl="0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4" name="Google Shape;24;p2"/>
          <p:cNvSpPr txBox="1">
            <a:spLocks noGrp="1"/>
          </p:cNvSpPr>
          <p:nvPr>
            <p:ph type="dt" idx="10"/>
          </p:nvPr>
        </p:nvSpPr>
        <p:spPr>
          <a:xfrm>
            <a:off x="101600" y="6069013"/>
            <a:ext cx="27432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5" name="Google Shape;25;p2"/>
          <p:cNvSpPr txBox="1">
            <a:spLocks noGrp="1"/>
          </p:cNvSpPr>
          <p:nvPr>
            <p:ph type="ftr" idx="11"/>
          </p:nvPr>
        </p:nvSpPr>
        <p:spPr>
          <a:xfrm>
            <a:off x="2781300" y="236539"/>
            <a:ext cx="782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775F55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6" name="Google Shape;26;p2"/>
          <p:cNvSpPr txBox="1">
            <a:spLocks noGrp="1"/>
          </p:cNvSpPr>
          <p:nvPr>
            <p:ph type="sldNum" idx="12"/>
          </p:nvPr>
        </p:nvSpPr>
        <p:spPr>
          <a:xfrm>
            <a:off x="10668000" y="228600"/>
            <a:ext cx="11176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775F55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775F55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775F55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775F55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775F55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ctr" rtl="0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775F55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ctr" rtl="0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775F55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ctr" rtl="0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775F55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ctr" rtl="0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rgbClr val="775F55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6283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>
  <p:cSld name="1_Blank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3"/>
          <p:cNvSpPr txBox="1">
            <a:spLocks noGrp="1"/>
          </p:cNvSpPr>
          <p:nvPr>
            <p:ph type="dt" idx="10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775F55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00" name="Google Shape;100;p13"/>
          <p:cNvSpPr txBox="1">
            <a:spLocks noGrp="1"/>
          </p:cNvSpPr>
          <p:nvPr>
            <p:ph type="ftr" idx="11"/>
          </p:nvPr>
        </p:nvSpPr>
        <p:spPr>
          <a:xfrm>
            <a:off x="812801" y="6248401"/>
            <a:ext cx="72284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775F55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01" name="Google Shape;101;p13"/>
          <p:cNvSpPr txBox="1">
            <a:spLocks noGrp="1"/>
          </p:cNvSpPr>
          <p:nvPr>
            <p:ph type="sldNum" idx="12"/>
          </p:nvPr>
        </p:nvSpPr>
        <p:spPr>
          <a:xfrm>
            <a:off x="0" y="1271589"/>
            <a:ext cx="7112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005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>
            <a:extLst>
              <a:ext uri="{FF2B5EF4-FFF2-40B4-BE49-F238E27FC236}">
                <a16:creationId xmlns:a16="http://schemas.microsoft.com/office/drawing/2014/main" id="{11C83121-32DD-4813-9B70-13C050ECEDBE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7319434" y="0"/>
            <a:ext cx="4525433" cy="6858000"/>
          </a:xfrm>
          <a:custGeom>
            <a:avLst/>
            <a:gdLst>
              <a:gd name="T0" fmla="*/ 2147483646 w 2409"/>
              <a:gd name="T1" fmla="*/ 2147483646 h 4865"/>
              <a:gd name="T2" fmla="*/ 2147483646 w 2409"/>
              <a:gd name="T3" fmla="*/ 2147483646 h 4865"/>
              <a:gd name="T4" fmla="*/ 2147483646 w 2409"/>
              <a:gd name="T5" fmla="*/ 2147483646 h 4865"/>
              <a:gd name="T6" fmla="*/ 2147483646 w 2409"/>
              <a:gd name="T7" fmla="*/ 2147483646 h 4865"/>
              <a:gd name="T8" fmla="*/ 2147483646 w 2409"/>
              <a:gd name="T9" fmla="*/ 2147483646 h 4865"/>
              <a:gd name="T10" fmla="*/ 2147483646 w 2409"/>
              <a:gd name="T11" fmla="*/ 2147483646 h 4865"/>
              <a:gd name="T12" fmla="*/ 2147483646 w 2409"/>
              <a:gd name="T13" fmla="*/ 2147483646 h 4865"/>
              <a:gd name="T14" fmla="*/ 2147483646 w 2409"/>
              <a:gd name="T15" fmla="*/ 2147483646 h 4865"/>
              <a:gd name="T16" fmla="*/ 2147483646 w 2409"/>
              <a:gd name="T17" fmla="*/ 2147483646 h 4865"/>
              <a:gd name="T18" fmla="*/ 2147483646 w 2409"/>
              <a:gd name="T19" fmla="*/ 2147483646 h 4865"/>
              <a:gd name="T20" fmla="*/ 2147483646 w 2409"/>
              <a:gd name="T21" fmla="*/ 2147483646 h 4865"/>
              <a:gd name="T22" fmla="*/ 2147483646 w 2409"/>
              <a:gd name="T23" fmla="*/ 2147483646 h 4865"/>
              <a:gd name="T24" fmla="*/ 2147483646 w 2409"/>
              <a:gd name="T25" fmla="*/ 2147483646 h 4865"/>
              <a:gd name="T26" fmla="*/ 2147483646 w 2409"/>
              <a:gd name="T27" fmla="*/ 2147483646 h 4865"/>
              <a:gd name="T28" fmla="*/ 2147483646 w 2409"/>
              <a:gd name="T29" fmla="*/ 2147483646 h 4865"/>
              <a:gd name="T30" fmla="*/ 2147483646 w 2409"/>
              <a:gd name="T31" fmla="*/ 2147483646 h 4865"/>
              <a:gd name="T32" fmla="*/ 2147483646 w 2409"/>
              <a:gd name="T33" fmla="*/ 2147483646 h 4865"/>
              <a:gd name="T34" fmla="*/ 2147483646 w 2409"/>
              <a:gd name="T35" fmla="*/ 2147483646 h 4865"/>
              <a:gd name="T36" fmla="*/ 2147483646 w 2409"/>
              <a:gd name="T37" fmla="*/ 2147483646 h 4865"/>
              <a:gd name="T38" fmla="*/ 2147483646 w 2409"/>
              <a:gd name="T39" fmla="*/ 2147483646 h 4865"/>
              <a:gd name="T40" fmla="*/ 2147483646 w 2409"/>
              <a:gd name="T41" fmla="*/ 2147483646 h 4865"/>
              <a:gd name="T42" fmla="*/ 2147483646 w 2409"/>
              <a:gd name="T43" fmla="*/ 2147483646 h 4865"/>
              <a:gd name="T44" fmla="*/ 2147483646 w 2409"/>
              <a:gd name="T45" fmla="*/ 2147483646 h 4865"/>
              <a:gd name="T46" fmla="*/ 2147483646 w 2409"/>
              <a:gd name="T47" fmla="*/ 2147483646 h 4865"/>
              <a:gd name="T48" fmla="*/ 2147483646 w 2409"/>
              <a:gd name="T49" fmla="*/ 2147483646 h 4865"/>
              <a:gd name="T50" fmla="*/ 2147483646 w 2409"/>
              <a:gd name="T51" fmla="*/ 2147483646 h 4865"/>
              <a:gd name="T52" fmla="*/ 2147483646 w 2409"/>
              <a:gd name="T53" fmla="*/ 2147483646 h 4865"/>
              <a:gd name="T54" fmla="*/ 2147483646 w 2409"/>
              <a:gd name="T55" fmla="*/ 2147483646 h 4865"/>
              <a:gd name="T56" fmla="*/ 2147483646 w 2409"/>
              <a:gd name="T57" fmla="*/ 2147483646 h 4865"/>
              <a:gd name="T58" fmla="*/ 2147483646 w 2409"/>
              <a:gd name="T59" fmla="*/ 2147483646 h 4865"/>
              <a:gd name="T60" fmla="*/ 2147483646 w 2409"/>
              <a:gd name="T61" fmla="*/ 2147483646 h 4865"/>
              <a:gd name="T62" fmla="*/ 2147483646 w 2409"/>
              <a:gd name="T63" fmla="*/ 2147483646 h 4865"/>
              <a:gd name="T64" fmla="*/ 2147483646 w 2409"/>
              <a:gd name="T65" fmla="*/ 2147483646 h 4865"/>
              <a:gd name="T66" fmla="*/ 2147483646 w 2409"/>
              <a:gd name="T67" fmla="*/ 2147483646 h 4865"/>
              <a:gd name="T68" fmla="*/ 2147483646 w 2409"/>
              <a:gd name="T69" fmla="*/ 2147483646 h 4865"/>
              <a:gd name="T70" fmla="*/ 2147483646 w 2409"/>
              <a:gd name="T71" fmla="*/ 2147483646 h 4865"/>
              <a:gd name="T72" fmla="*/ 2147483646 w 2409"/>
              <a:gd name="T73" fmla="*/ 2147483646 h 4865"/>
              <a:gd name="T74" fmla="*/ 2147483646 w 2409"/>
              <a:gd name="T75" fmla="*/ 2147483646 h 4865"/>
              <a:gd name="T76" fmla="*/ 2147483646 w 2409"/>
              <a:gd name="T77" fmla="*/ 2147483646 h 4865"/>
              <a:gd name="T78" fmla="*/ 2147483646 w 2409"/>
              <a:gd name="T79" fmla="*/ 2147483646 h 4865"/>
              <a:gd name="T80" fmla="*/ 2147483646 w 2409"/>
              <a:gd name="T81" fmla="*/ 2147483646 h 4865"/>
              <a:gd name="T82" fmla="*/ 2147483646 w 2409"/>
              <a:gd name="T83" fmla="*/ 2147483646 h 4865"/>
              <a:gd name="T84" fmla="*/ 2147483646 w 2409"/>
              <a:gd name="T85" fmla="*/ 2147483646 h 4865"/>
              <a:gd name="T86" fmla="*/ 2147483646 w 2409"/>
              <a:gd name="T87" fmla="*/ 2147483646 h 4865"/>
              <a:gd name="T88" fmla="*/ 2147483646 w 2409"/>
              <a:gd name="T89" fmla="*/ 2147483646 h 4865"/>
              <a:gd name="T90" fmla="*/ 2147483646 w 2409"/>
              <a:gd name="T91" fmla="*/ 2147483646 h 4865"/>
              <a:gd name="T92" fmla="*/ 2147483646 w 2409"/>
              <a:gd name="T93" fmla="*/ 2147483646 h 4865"/>
              <a:gd name="T94" fmla="*/ 2147483646 w 2409"/>
              <a:gd name="T95" fmla="*/ 2147483646 h 4865"/>
              <a:gd name="T96" fmla="*/ 2147483646 w 2409"/>
              <a:gd name="T97" fmla="*/ 2147483646 h 4865"/>
              <a:gd name="T98" fmla="*/ 2147483646 w 2409"/>
              <a:gd name="T99" fmla="*/ 2147483646 h 4865"/>
              <a:gd name="T100" fmla="*/ 2147483646 w 2409"/>
              <a:gd name="T101" fmla="*/ 2147483646 h 4865"/>
              <a:gd name="T102" fmla="*/ 2147483646 w 2409"/>
              <a:gd name="T103" fmla="*/ 2147483646 h 4865"/>
              <a:gd name="T104" fmla="*/ 2147483646 w 2409"/>
              <a:gd name="T105" fmla="*/ 2147483646 h 4865"/>
              <a:gd name="T106" fmla="*/ 2147483646 w 2409"/>
              <a:gd name="T107" fmla="*/ 2147483646 h 4865"/>
              <a:gd name="T108" fmla="*/ 2147483646 w 2409"/>
              <a:gd name="T109" fmla="*/ 2147483646 h 4865"/>
              <a:gd name="T110" fmla="*/ 2147483646 w 2409"/>
              <a:gd name="T111" fmla="*/ 2147483646 h 4865"/>
              <a:gd name="T112" fmla="*/ 2147483646 w 2409"/>
              <a:gd name="T113" fmla="*/ 2147483646 h 4865"/>
              <a:gd name="T114" fmla="*/ 2147483646 w 2409"/>
              <a:gd name="T115" fmla="*/ 2147483646 h 4865"/>
              <a:gd name="T116" fmla="*/ 2147483646 w 2409"/>
              <a:gd name="T117" fmla="*/ 2147483646 h 4865"/>
              <a:gd name="T118" fmla="*/ 2147483646 w 2409"/>
              <a:gd name="T119" fmla="*/ 2147483646 h 4865"/>
              <a:gd name="T120" fmla="*/ 2147483646 w 2409"/>
              <a:gd name="T121" fmla="*/ 2147483646 h 4865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 dirty="0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1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65760" y="1298448"/>
            <a:ext cx="11460480" cy="4937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7BF6851-F0BE-406B-B7D7-855F24FD98F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E611D60-0D02-4D1F-BEE9-E196BD973A1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62B463C-5A5D-418B-8D07-F2A44A9C838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22E76B3-1E18-4030-AF52-50A10F0718E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14623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5"/>
          <p:cNvSpPr txBox="1">
            <a:spLocks noGrp="1"/>
          </p:cNvSpPr>
          <p:nvPr>
            <p:ph type="title"/>
          </p:nvPr>
        </p:nvSpPr>
        <p:spPr>
          <a:xfrm>
            <a:off x="711200" y="273050"/>
            <a:ext cx="10871200" cy="86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15" name="Google Shape;115;p15"/>
          <p:cNvSpPr txBox="1">
            <a:spLocks noGrp="1"/>
          </p:cNvSpPr>
          <p:nvPr>
            <p:ph type="body" idx="1"/>
          </p:nvPr>
        </p:nvSpPr>
        <p:spPr>
          <a:xfrm>
            <a:off x="812800" y="2438400"/>
            <a:ext cx="5181600" cy="35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39090" algn="l" rtl="0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Char char="◻"/>
              <a:defRPr sz="29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44169" algn="l" rtl="0"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1820"/>
              <a:buFont typeface="Noto Sans Symbols"/>
              <a:buChar char="⬜"/>
              <a:defRPr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38137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725"/>
              <a:buFont typeface="Noto Sans Symbols"/>
              <a:buChar char="■"/>
              <a:defRPr sz="23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23850" algn="l" rtl="0">
              <a:spcBef>
                <a:spcPts val="400"/>
              </a:spcBef>
              <a:spcAft>
                <a:spcPts val="0"/>
              </a:spcAft>
              <a:buClr>
                <a:srgbClr val="A5AB81"/>
              </a:buClr>
              <a:buSzPts val="15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11150" algn="l" rtl="0">
              <a:spcBef>
                <a:spcPts val="400"/>
              </a:spcBef>
              <a:spcAft>
                <a:spcPts val="0"/>
              </a:spcAft>
              <a:buClr>
                <a:srgbClr val="D8B25C"/>
              </a:buClr>
              <a:buSzPts val="13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16" name="Google Shape;116;p15"/>
          <p:cNvSpPr txBox="1">
            <a:spLocks noGrp="1"/>
          </p:cNvSpPr>
          <p:nvPr>
            <p:ph type="body" idx="2"/>
          </p:nvPr>
        </p:nvSpPr>
        <p:spPr>
          <a:xfrm>
            <a:off x="6400800" y="2438400"/>
            <a:ext cx="5181600" cy="35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39090" algn="l" rtl="0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Char char="◻"/>
              <a:defRPr sz="29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44169" algn="l" rtl="0"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1820"/>
              <a:buFont typeface="Noto Sans Symbols"/>
              <a:buChar char="⬜"/>
              <a:defRPr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38137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725"/>
              <a:buFont typeface="Noto Sans Symbols"/>
              <a:buChar char="■"/>
              <a:defRPr sz="23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23850" algn="l" rtl="0">
              <a:spcBef>
                <a:spcPts val="400"/>
              </a:spcBef>
              <a:spcAft>
                <a:spcPts val="0"/>
              </a:spcAft>
              <a:buClr>
                <a:srgbClr val="A5AB81"/>
              </a:buClr>
              <a:buSzPts val="15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11150" algn="l" rtl="0">
              <a:spcBef>
                <a:spcPts val="400"/>
              </a:spcBef>
              <a:spcAft>
                <a:spcPts val="0"/>
              </a:spcAft>
              <a:buClr>
                <a:srgbClr val="D8B25C"/>
              </a:buClr>
              <a:buSzPts val="13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17" name="Google Shape;117;p15"/>
          <p:cNvSpPr txBox="1">
            <a:spLocks noGrp="1"/>
          </p:cNvSpPr>
          <p:nvPr>
            <p:ph type="body" idx="3"/>
          </p:nvPr>
        </p:nvSpPr>
        <p:spPr>
          <a:xfrm>
            <a:off x="812800" y="1752600"/>
            <a:ext cx="5181600" cy="6400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200" marR="0" lvl="0" indent="-228600" algn="l" rtl="0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Noto Sans Symbols"/>
              <a:buNone/>
              <a:defRPr sz="2000" b="1" i="0" u="none" strike="noStrike" cap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44169" algn="l" rtl="0"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1820"/>
              <a:buFont typeface="Noto Sans Symbols"/>
              <a:buChar char="⬜"/>
              <a:defRPr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38137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725"/>
              <a:buFont typeface="Noto Sans Symbols"/>
              <a:buChar char="■"/>
              <a:defRPr sz="23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23850" algn="l" rtl="0">
              <a:spcBef>
                <a:spcPts val="400"/>
              </a:spcBef>
              <a:spcAft>
                <a:spcPts val="0"/>
              </a:spcAft>
              <a:buClr>
                <a:srgbClr val="A5AB81"/>
              </a:buClr>
              <a:buSzPts val="15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11150" algn="l" rtl="0">
              <a:spcBef>
                <a:spcPts val="400"/>
              </a:spcBef>
              <a:spcAft>
                <a:spcPts val="0"/>
              </a:spcAft>
              <a:buClr>
                <a:srgbClr val="D8B25C"/>
              </a:buClr>
              <a:buSzPts val="13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18" name="Google Shape;118;p15"/>
          <p:cNvSpPr txBox="1">
            <a:spLocks noGrp="1"/>
          </p:cNvSpPr>
          <p:nvPr>
            <p:ph type="body" idx="4"/>
          </p:nvPr>
        </p:nvSpPr>
        <p:spPr>
          <a:xfrm>
            <a:off x="6400800" y="1752600"/>
            <a:ext cx="5181600" cy="6400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200" marR="0" lvl="0" indent="-228600" algn="l" rtl="0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Noto Sans Symbols"/>
              <a:buNone/>
              <a:defRPr sz="2000" b="1" i="0" u="none" strike="noStrike" cap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44169" algn="l" rtl="0"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1820"/>
              <a:buFont typeface="Noto Sans Symbols"/>
              <a:buChar char="⬜"/>
              <a:defRPr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38137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725"/>
              <a:buFont typeface="Noto Sans Symbols"/>
              <a:buChar char="■"/>
              <a:defRPr sz="23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23850" algn="l" rtl="0">
              <a:spcBef>
                <a:spcPts val="400"/>
              </a:spcBef>
              <a:spcAft>
                <a:spcPts val="0"/>
              </a:spcAft>
              <a:buClr>
                <a:srgbClr val="A5AB81"/>
              </a:buClr>
              <a:buSzPts val="15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11150" algn="l" rtl="0">
              <a:spcBef>
                <a:spcPts val="400"/>
              </a:spcBef>
              <a:spcAft>
                <a:spcPts val="0"/>
              </a:spcAft>
              <a:buClr>
                <a:srgbClr val="D8B25C"/>
              </a:buClr>
              <a:buSzPts val="13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19" name="Google Shape;119;p15"/>
          <p:cNvSpPr txBox="1">
            <a:spLocks noGrp="1"/>
          </p:cNvSpPr>
          <p:nvPr>
            <p:ph type="dt" idx="10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20" name="Google Shape;120;p15"/>
          <p:cNvSpPr txBox="1">
            <a:spLocks noGrp="1"/>
          </p:cNvSpPr>
          <p:nvPr>
            <p:ph type="ftr" idx="11"/>
          </p:nvPr>
        </p:nvSpPr>
        <p:spPr>
          <a:xfrm>
            <a:off x="812801" y="6248401"/>
            <a:ext cx="72284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21" name="Google Shape;121;p15"/>
          <p:cNvSpPr txBox="1">
            <a:spLocks noGrp="1"/>
          </p:cNvSpPr>
          <p:nvPr>
            <p:ph type="sldNum" idx="12"/>
          </p:nvPr>
        </p:nvSpPr>
        <p:spPr>
          <a:xfrm>
            <a:off x="0" y="1271589"/>
            <a:ext cx="7112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0751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6"/>
          <p:cNvSpPr txBox="1"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24" name="Google Shape;124;p16"/>
          <p:cNvSpPr txBox="1">
            <a:spLocks noGrp="1"/>
          </p:cNvSpPr>
          <p:nvPr>
            <p:ph type="body" idx="1"/>
          </p:nvPr>
        </p:nvSpPr>
        <p:spPr>
          <a:xfrm rot="5400000">
            <a:off x="3989653" y="-1572418"/>
            <a:ext cx="4525963" cy="108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39090" algn="l" rtl="0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Char char="◻"/>
              <a:defRPr sz="29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44169" algn="l" rtl="0"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1820"/>
              <a:buFont typeface="Noto Sans Symbols"/>
              <a:buChar char="⬜"/>
              <a:defRPr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38137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725"/>
              <a:buFont typeface="Noto Sans Symbols"/>
              <a:buChar char="■"/>
              <a:defRPr sz="23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23850" algn="l" rtl="0">
              <a:spcBef>
                <a:spcPts val="400"/>
              </a:spcBef>
              <a:spcAft>
                <a:spcPts val="0"/>
              </a:spcAft>
              <a:buClr>
                <a:srgbClr val="A5AB81"/>
              </a:buClr>
              <a:buSzPts val="15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11150" algn="l" rtl="0">
              <a:spcBef>
                <a:spcPts val="400"/>
              </a:spcBef>
              <a:spcAft>
                <a:spcPts val="0"/>
              </a:spcAft>
              <a:buClr>
                <a:srgbClr val="D8B25C"/>
              </a:buClr>
              <a:buSzPts val="13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25" name="Google Shape;125;p16"/>
          <p:cNvSpPr txBox="1">
            <a:spLocks noGrp="1"/>
          </p:cNvSpPr>
          <p:nvPr>
            <p:ph type="dt" idx="10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26" name="Google Shape;126;p16"/>
          <p:cNvSpPr txBox="1">
            <a:spLocks noGrp="1"/>
          </p:cNvSpPr>
          <p:nvPr>
            <p:ph type="ftr" idx="11"/>
          </p:nvPr>
        </p:nvSpPr>
        <p:spPr>
          <a:xfrm>
            <a:off x="812801" y="6248401"/>
            <a:ext cx="72284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27" name="Google Shape;127;p16"/>
          <p:cNvSpPr txBox="1">
            <a:spLocks noGrp="1"/>
          </p:cNvSpPr>
          <p:nvPr>
            <p:ph type="sldNum" idx="12"/>
          </p:nvPr>
        </p:nvSpPr>
        <p:spPr>
          <a:xfrm>
            <a:off x="0" y="1271589"/>
            <a:ext cx="7112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0044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 Header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7"/>
          <p:cNvSpPr/>
          <p:nvPr/>
        </p:nvSpPr>
        <p:spPr>
          <a:xfrm>
            <a:off x="0" y="1524000"/>
            <a:ext cx="121920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17"/>
          <p:cNvSpPr/>
          <p:nvPr/>
        </p:nvSpPr>
        <p:spPr>
          <a:xfrm>
            <a:off x="0" y="1600200"/>
            <a:ext cx="1727200" cy="990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7"/>
          <p:cNvSpPr/>
          <p:nvPr/>
        </p:nvSpPr>
        <p:spPr>
          <a:xfrm>
            <a:off x="1828800" y="1600200"/>
            <a:ext cx="10363200" cy="990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17"/>
          <p:cNvSpPr txBox="1">
            <a:spLocks noGrp="1"/>
          </p:cNvSpPr>
          <p:nvPr>
            <p:ph type="body" idx="1"/>
          </p:nvPr>
        </p:nvSpPr>
        <p:spPr>
          <a:xfrm>
            <a:off x="1828801" y="2743200"/>
            <a:ext cx="9497484" cy="1673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None/>
              <a:defRPr sz="28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228600" algn="l" rtl="0"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1260"/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228600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Noto Sans Symbols"/>
              <a:buNone/>
              <a:defRPr sz="1600" b="0" i="0" u="none" strike="noStrike" cap="non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228600" algn="l" rtl="0">
              <a:spcBef>
                <a:spcPts val="400"/>
              </a:spcBef>
              <a:spcAft>
                <a:spcPts val="0"/>
              </a:spcAft>
              <a:buClr>
                <a:srgbClr val="A5AB81"/>
              </a:buClr>
              <a:buSzPts val="105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228600" algn="l" rtl="0">
              <a:spcBef>
                <a:spcPts val="400"/>
              </a:spcBef>
              <a:spcAft>
                <a:spcPts val="0"/>
              </a:spcAft>
              <a:buClr>
                <a:srgbClr val="D8B25C"/>
              </a:buClr>
              <a:buSzPts val="91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33" name="Google Shape;133;p17"/>
          <p:cNvSpPr txBox="1">
            <a:spLocks noGrp="1"/>
          </p:cNvSpPr>
          <p:nvPr>
            <p:ph type="title"/>
          </p:nvPr>
        </p:nvSpPr>
        <p:spPr>
          <a:xfrm>
            <a:off x="1828800" y="1600200"/>
            <a:ext cx="101600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Questrial"/>
              <a:buNone/>
              <a:defRPr sz="4400" b="0" i="0" u="none" strike="noStrike" cap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34" name="Google Shape;134;p17"/>
          <p:cNvSpPr txBox="1">
            <a:spLocks noGrp="1"/>
          </p:cNvSpPr>
          <p:nvPr>
            <p:ph type="dt" idx="10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35" name="Google Shape;135;p17"/>
          <p:cNvSpPr txBox="1">
            <a:spLocks noGrp="1"/>
          </p:cNvSpPr>
          <p:nvPr>
            <p:ph type="sldNum" idx="12"/>
          </p:nvPr>
        </p:nvSpPr>
        <p:spPr>
          <a:xfrm>
            <a:off x="0" y="1752601"/>
            <a:ext cx="1727200" cy="70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812801" y="6248401"/>
            <a:ext cx="72284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144422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8"/>
          <p:cNvSpPr txBox="1">
            <a:spLocks noGrp="1"/>
          </p:cNvSpPr>
          <p:nvPr>
            <p:ph type="title"/>
          </p:nvPr>
        </p:nvSpPr>
        <p:spPr>
          <a:xfrm>
            <a:off x="812800" y="273050"/>
            <a:ext cx="10769600" cy="86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Questrial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39" name="Google Shape;139;p18"/>
          <p:cNvSpPr txBox="1">
            <a:spLocks noGrp="1"/>
          </p:cNvSpPr>
          <p:nvPr>
            <p:ph type="body" idx="1"/>
          </p:nvPr>
        </p:nvSpPr>
        <p:spPr>
          <a:xfrm>
            <a:off x="812800" y="1752600"/>
            <a:ext cx="2133600" cy="4343400"/>
          </a:xfrm>
          <a:prstGeom prst="rect">
            <a:avLst/>
          </a:prstGeom>
          <a:solidFill>
            <a:schemeClr val="accent2"/>
          </a:solidFill>
          <a:ln w="50800" cap="sq" cmpd="dbl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37150" tIns="182875" rIns="137150" bIns="91425" anchor="t" anchorCtr="0"/>
          <a:lstStyle>
            <a:lvl1pPr marL="457200" marR="0" lvl="0" indent="-228600" algn="l" rtl="0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08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228600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75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228600" algn="l" rtl="0">
              <a:spcBef>
                <a:spcPts val="400"/>
              </a:spcBef>
              <a:spcAft>
                <a:spcPts val="0"/>
              </a:spcAft>
              <a:buClr>
                <a:srgbClr val="A5AB81"/>
              </a:buClr>
              <a:buSzPts val="675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228600" algn="l" rtl="0">
              <a:spcBef>
                <a:spcPts val="400"/>
              </a:spcBef>
              <a:spcAft>
                <a:spcPts val="0"/>
              </a:spcAft>
              <a:buClr>
                <a:srgbClr val="D8B25C"/>
              </a:buClr>
              <a:buSzPts val="585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40" name="Google Shape;140;p18"/>
          <p:cNvSpPr txBox="1">
            <a:spLocks noGrp="1"/>
          </p:cNvSpPr>
          <p:nvPr>
            <p:ph type="body" idx="2"/>
          </p:nvPr>
        </p:nvSpPr>
        <p:spPr>
          <a:xfrm>
            <a:off x="3149600" y="1752600"/>
            <a:ext cx="8534400" cy="44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39090" algn="l" rtl="0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Char char="◻"/>
              <a:defRPr sz="29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44169" algn="l" rtl="0"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1820"/>
              <a:buFont typeface="Noto Sans Symbols"/>
              <a:buChar char="⬜"/>
              <a:defRPr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38137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725"/>
              <a:buFont typeface="Noto Sans Symbols"/>
              <a:buChar char="■"/>
              <a:defRPr sz="23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23850" algn="l" rtl="0">
              <a:spcBef>
                <a:spcPts val="400"/>
              </a:spcBef>
              <a:spcAft>
                <a:spcPts val="0"/>
              </a:spcAft>
              <a:buClr>
                <a:srgbClr val="A5AB81"/>
              </a:buClr>
              <a:buSzPts val="15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11150" algn="l" rtl="0">
              <a:spcBef>
                <a:spcPts val="400"/>
              </a:spcBef>
              <a:spcAft>
                <a:spcPts val="0"/>
              </a:spcAft>
              <a:buClr>
                <a:srgbClr val="D8B25C"/>
              </a:buClr>
              <a:buSzPts val="13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dt" idx="10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42" name="Google Shape;142;p18"/>
          <p:cNvSpPr txBox="1">
            <a:spLocks noGrp="1"/>
          </p:cNvSpPr>
          <p:nvPr>
            <p:ph type="ftr" idx="11"/>
          </p:nvPr>
        </p:nvSpPr>
        <p:spPr>
          <a:xfrm>
            <a:off x="812801" y="6248401"/>
            <a:ext cx="72284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43" name="Google Shape;143;p18"/>
          <p:cNvSpPr txBox="1">
            <a:spLocks noGrp="1"/>
          </p:cNvSpPr>
          <p:nvPr>
            <p:ph type="sldNum" idx="12"/>
          </p:nvPr>
        </p:nvSpPr>
        <p:spPr>
          <a:xfrm>
            <a:off x="0" y="1271589"/>
            <a:ext cx="7112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48495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9"/>
          <p:cNvSpPr txBox="1"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46" name="Google Shape;146;p19"/>
          <p:cNvSpPr txBox="1">
            <a:spLocks noGrp="1"/>
          </p:cNvSpPr>
          <p:nvPr>
            <p:ph type="body" idx="1"/>
          </p:nvPr>
        </p:nvSpPr>
        <p:spPr>
          <a:xfrm>
            <a:off x="816864" y="1600200"/>
            <a:ext cx="108712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39090" algn="l" rtl="0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Char char="◻"/>
              <a:defRPr sz="29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44169" algn="l" rtl="0"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1820"/>
              <a:buFont typeface="Noto Sans Symbols"/>
              <a:buChar char="⬜"/>
              <a:defRPr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38137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725"/>
              <a:buFont typeface="Noto Sans Symbols"/>
              <a:buChar char="■"/>
              <a:defRPr sz="23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23850" algn="l" rtl="0">
              <a:spcBef>
                <a:spcPts val="400"/>
              </a:spcBef>
              <a:spcAft>
                <a:spcPts val="0"/>
              </a:spcAft>
              <a:buClr>
                <a:srgbClr val="A5AB81"/>
              </a:buClr>
              <a:buSzPts val="15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11150" algn="l" rtl="0">
              <a:spcBef>
                <a:spcPts val="400"/>
              </a:spcBef>
              <a:spcAft>
                <a:spcPts val="0"/>
              </a:spcAft>
              <a:buClr>
                <a:srgbClr val="D8B25C"/>
              </a:buClr>
              <a:buSzPts val="13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47" name="Google Shape;147;p19"/>
          <p:cNvSpPr txBox="1">
            <a:spLocks noGrp="1"/>
          </p:cNvSpPr>
          <p:nvPr>
            <p:ph type="dt" idx="10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48" name="Google Shape;148;p19"/>
          <p:cNvSpPr txBox="1">
            <a:spLocks noGrp="1"/>
          </p:cNvSpPr>
          <p:nvPr>
            <p:ph type="ftr" idx="11"/>
          </p:nvPr>
        </p:nvSpPr>
        <p:spPr>
          <a:xfrm>
            <a:off x="812801" y="6248401"/>
            <a:ext cx="72284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49" name="Google Shape;149;p19"/>
          <p:cNvSpPr txBox="1">
            <a:spLocks noGrp="1"/>
          </p:cNvSpPr>
          <p:nvPr>
            <p:ph type="sldNum" idx="12"/>
          </p:nvPr>
        </p:nvSpPr>
        <p:spPr>
          <a:xfrm>
            <a:off x="0" y="1271589"/>
            <a:ext cx="7112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6884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0"/>
          <p:cNvSpPr txBox="1"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52" name="Google Shape;152;p20"/>
          <p:cNvSpPr txBox="1">
            <a:spLocks noGrp="1"/>
          </p:cNvSpPr>
          <p:nvPr>
            <p:ph type="body" idx="1"/>
          </p:nvPr>
        </p:nvSpPr>
        <p:spPr>
          <a:xfrm>
            <a:off x="812800" y="1589567"/>
            <a:ext cx="5181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39090" algn="l" rtl="0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Char char="◻"/>
              <a:defRPr sz="29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44169" algn="l" rtl="0"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1820"/>
              <a:buFont typeface="Noto Sans Symbols"/>
              <a:buChar char="⬜"/>
              <a:defRPr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38137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725"/>
              <a:buFont typeface="Noto Sans Symbols"/>
              <a:buChar char="■"/>
              <a:defRPr sz="23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23850" algn="l" rtl="0">
              <a:spcBef>
                <a:spcPts val="400"/>
              </a:spcBef>
              <a:spcAft>
                <a:spcPts val="0"/>
              </a:spcAft>
              <a:buClr>
                <a:srgbClr val="A5AB81"/>
              </a:buClr>
              <a:buSzPts val="15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11150" algn="l" rtl="0">
              <a:spcBef>
                <a:spcPts val="400"/>
              </a:spcBef>
              <a:spcAft>
                <a:spcPts val="0"/>
              </a:spcAft>
              <a:buClr>
                <a:srgbClr val="D8B25C"/>
              </a:buClr>
              <a:buSzPts val="13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53" name="Google Shape;153;p20"/>
          <p:cNvSpPr txBox="1">
            <a:spLocks noGrp="1"/>
          </p:cNvSpPr>
          <p:nvPr>
            <p:ph type="body" idx="2"/>
          </p:nvPr>
        </p:nvSpPr>
        <p:spPr>
          <a:xfrm>
            <a:off x="6459868" y="1589567"/>
            <a:ext cx="5181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39090" algn="l" rtl="0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Char char="◻"/>
              <a:defRPr sz="29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44169" algn="l" rtl="0"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1820"/>
              <a:buFont typeface="Noto Sans Symbols"/>
              <a:buChar char="⬜"/>
              <a:defRPr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38137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725"/>
              <a:buFont typeface="Noto Sans Symbols"/>
              <a:buChar char="■"/>
              <a:defRPr sz="23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23850" algn="l" rtl="0">
              <a:spcBef>
                <a:spcPts val="400"/>
              </a:spcBef>
              <a:spcAft>
                <a:spcPts val="0"/>
              </a:spcAft>
              <a:buClr>
                <a:srgbClr val="A5AB81"/>
              </a:buClr>
              <a:buSzPts val="15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11150" algn="l" rtl="0">
              <a:spcBef>
                <a:spcPts val="400"/>
              </a:spcBef>
              <a:spcAft>
                <a:spcPts val="0"/>
              </a:spcAft>
              <a:buClr>
                <a:srgbClr val="D8B25C"/>
              </a:buClr>
              <a:buSzPts val="13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54" name="Google Shape;154;p20"/>
          <p:cNvSpPr txBox="1">
            <a:spLocks noGrp="1"/>
          </p:cNvSpPr>
          <p:nvPr>
            <p:ph type="dt" idx="10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55" name="Google Shape;155;p20"/>
          <p:cNvSpPr txBox="1">
            <a:spLocks noGrp="1"/>
          </p:cNvSpPr>
          <p:nvPr>
            <p:ph type="ftr" idx="11"/>
          </p:nvPr>
        </p:nvSpPr>
        <p:spPr>
          <a:xfrm>
            <a:off x="812801" y="6248401"/>
            <a:ext cx="72284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56" name="Google Shape;156;p20"/>
          <p:cNvSpPr txBox="1">
            <a:spLocks noGrp="1"/>
          </p:cNvSpPr>
          <p:nvPr>
            <p:ph type="sldNum" idx="12"/>
          </p:nvPr>
        </p:nvSpPr>
        <p:spPr>
          <a:xfrm>
            <a:off x="0" y="1271589"/>
            <a:ext cx="7112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5077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Blank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2"/>
          <p:cNvSpPr txBox="1">
            <a:spLocks noGrp="1"/>
          </p:cNvSpPr>
          <p:nvPr>
            <p:ph type="dt" idx="10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63" name="Google Shape;163;p22"/>
          <p:cNvSpPr txBox="1">
            <a:spLocks noGrp="1"/>
          </p:cNvSpPr>
          <p:nvPr>
            <p:ph type="ftr" idx="11"/>
          </p:nvPr>
        </p:nvSpPr>
        <p:spPr>
          <a:xfrm>
            <a:off x="812801" y="6248401"/>
            <a:ext cx="72284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64" name="Google Shape;164;p22"/>
          <p:cNvSpPr txBox="1">
            <a:spLocks noGrp="1"/>
          </p:cNvSpPr>
          <p:nvPr>
            <p:ph type="sldNum" idx="12"/>
          </p:nvPr>
        </p:nvSpPr>
        <p:spPr>
          <a:xfrm>
            <a:off x="0" y="6248400"/>
            <a:ext cx="7112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879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 Slide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3"/>
          <p:cNvSpPr/>
          <p:nvPr/>
        </p:nvSpPr>
        <p:spPr>
          <a:xfrm>
            <a:off x="0" y="5970588"/>
            <a:ext cx="12192000" cy="8874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23"/>
          <p:cNvSpPr/>
          <p:nvPr/>
        </p:nvSpPr>
        <p:spPr>
          <a:xfrm>
            <a:off x="-12700" y="6053139"/>
            <a:ext cx="2999317" cy="7127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23"/>
          <p:cNvSpPr/>
          <p:nvPr/>
        </p:nvSpPr>
        <p:spPr>
          <a:xfrm>
            <a:off x="3145368" y="6043614"/>
            <a:ext cx="9046633" cy="7143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3"/>
          <p:cNvSpPr txBox="1">
            <a:spLocks noGrp="1"/>
          </p:cNvSpPr>
          <p:nvPr>
            <p:ph type="ctrTitle"/>
          </p:nvPr>
        </p:nvSpPr>
        <p:spPr>
          <a:xfrm>
            <a:off x="3149600" y="4038600"/>
            <a:ext cx="86360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70" name="Google Shape;170;p23"/>
          <p:cNvSpPr txBox="1">
            <a:spLocks noGrp="1"/>
          </p:cNvSpPr>
          <p:nvPr>
            <p:ph type="subTitle" idx="1"/>
          </p:nvPr>
        </p:nvSpPr>
        <p:spPr>
          <a:xfrm>
            <a:off x="3149600" y="6050037"/>
            <a:ext cx="8940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560"/>
              <a:buFont typeface="Noto Sans Symbols"/>
              <a:buNone/>
              <a:defRPr sz="2600" b="0" i="0" u="none" strike="noStrike" cap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ctr" rtl="0"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1820"/>
              <a:buFont typeface="Noto Sans Symbols"/>
              <a:buNone/>
              <a:defRPr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ctr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725"/>
              <a:buFont typeface="Noto Sans Symbols"/>
              <a:buNone/>
              <a:defRPr sz="23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ctr" rtl="0">
              <a:spcBef>
                <a:spcPts val="400"/>
              </a:spcBef>
              <a:spcAft>
                <a:spcPts val="0"/>
              </a:spcAft>
              <a:buClr>
                <a:srgbClr val="A5AB81"/>
              </a:buClr>
              <a:buSzPts val="15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ctr" rtl="0">
              <a:spcBef>
                <a:spcPts val="400"/>
              </a:spcBef>
              <a:spcAft>
                <a:spcPts val="0"/>
              </a:spcAft>
              <a:buClr>
                <a:srgbClr val="D8B25C"/>
              </a:buClr>
              <a:buSzPts val="13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ctr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ctr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ctr" rtl="0"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ctr" rtl="0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71" name="Google Shape;171;p23"/>
          <p:cNvSpPr txBox="1">
            <a:spLocks noGrp="1"/>
          </p:cNvSpPr>
          <p:nvPr>
            <p:ph type="dt" idx="10"/>
          </p:nvPr>
        </p:nvSpPr>
        <p:spPr>
          <a:xfrm>
            <a:off x="101600" y="6069013"/>
            <a:ext cx="27432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72" name="Google Shape;172;p23"/>
          <p:cNvSpPr txBox="1">
            <a:spLocks noGrp="1"/>
          </p:cNvSpPr>
          <p:nvPr>
            <p:ph type="ftr" idx="11"/>
          </p:nvPr>
        </p:nvSpPr>
        <p:spPr>
          <a:xfrm>
            <a:off x="2781300" y="236539"/>
            <a:ext cx="782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73" name="Google Shape;173;p23"/>
          <p:cNvSpPr txBox="1">
            <a:spLocks noGrp="1"/>
          </p:cNvSpPr>
          <p:nvPr>
            <p:ph type="sldNum" idx="12"/>
          </p:nvPr>
        </p:nvSpPr>
        <p:spPr>
          <a:xfrm>
            <a:off x="10668000" y="228600"/>
            <a:ext cx="11176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027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"/>
          <p:cNvSpPr txBox="1">
            <a:spLocks noGrp="1"/>
          </p:cNvSpPr>
          <p:nvPr>
            <p:ph type="title"/>
          </p:nvPr>
        </p:nvSpPr>
        <p:spPr>
          <a:xfrm>
            <a:off x="711200" y="273050"/>
            <a:ext cx="10871200" cy="86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body" idx="1"/>
          </p:nvPr>
        </p:nvSpPr>
        <p:spPr>
          <a:xfrm>
            <a:off x="812800" y="2438400"/>
            <a:ext cx="5181600" cy="35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39090" algn="l" rtl="0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Char char="◻"/>
              <a:defRPr sz="29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44169" algn="l" rtl="0"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1820"/>
              <a:buFont typeface="Noto Sans Symbols"/>
              <a:buChar char="⬜"/>
              <a:defRPr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38137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725"/>
              <a:buFont typeface="Noto Sans Symbols"/>
              <a:buChar char="■"/>
              <a:defRPr sz="23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23850" algn="l" rtl="0">
              <a:spcBef>
                <a:spcPts val="400"/>
              </a:spcBef>
              <a:spcAft>
                <a:spcPts val="0"/>
              </a:spcAft>
              <a:buClr>
                <a:srgbClr val="A5AB81"/>
              </a:buClr>
              <a:buSzPts val="15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11150" algn="l" rtl="0">
              <a:spcBef>
                <a:spcPts val="400"/>
              </a:spcBef>
              <a:spcAft>
                <a:spcPts val="0"/>
              </a:spcAft>
              <a:buClr>
                <a:srgbClr val="D8B25C"/>
              </a:buClr>
              <a:buSzPts val="13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 dirty="0"/>
          </a:p>
        </p:txBody>
      </p:sp>
      <p:sp>
        <p:nvSpPr>
          <p:cNvPr id="30" name="Google Shape;30;p3"/>
          <p:cNvSpPr txBox="1">
            <a:spLocks noGrp="1"/>
          </p:cNvSpPr>
          <p:nvPr>
            <p:ph type="body" idx="2"/>
          </p:nvPr>
        </p:nvSpPr>
        <p:spPr>
          <a:xfrm>
            <a:off x="6400800" y="2438400"/>
            <a:ext cx="5181600" cy="35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39090" algn="l" rtl="0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Char char="◻"/>
              <a:defRPr sz="29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44169" algn="l" rtl="0"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1820"/>
              <a:buFont typeface="Noto Sans Symbols"/>
              <a:buChar char="⬜"/>
              <a:defRPr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38137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725"/>
              <a:buFont typeface="Noto Sans Symbols"/>
              <a:buChar char="■"/>
              <a:defRPr sz="23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23850" algn="l" rtl="0">
              <a:spcBef>
                <a:spcPts val="400"/>
              </a:spcBef>
              <a:spcAft>
                <a:spcPts val="0"/>
              </a:spcAft>
              <a:buClr>
                <a:srgbClr val="A5AB81"/>
              </a:buClr>
              <a:buSzPts val="15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11150" algn="l" rtl="0">
              <a:spcBef>
                <a:spcPts val="400"/>
              </a:spcBef>
              <a:spcAft>
                <a:spcPts val="0"/>
              </a:spcAft>
              <a:buClr>
                <a:srgbClr val="D8B25C"/>
              </a:buClr>
              <a:buSzPts val="13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 dirty="0"/>
          </a:p>
        </p:txBody>
      </p:sp>
      <p:sp>
        <p:nvSpPr>
          <p:cNvPr id="31" name="Google Shape;31;p3"/>
          <p:cNvSpPr txBox="1">
            <a:spLocks noGrp="1"/>
          </p:cNvSpPr>
          <p:nvPr>
            <p:ph type="body" idx="3"/>
          </p:nvPr>
        </p:nvSpPr>
        <p:spPr>
          <a:xfrm>
            <a:off x="812800" y="1752600"/>
            <a:ext cx="5181600" cy="6400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200" marR="0" lvl="0" indent="-228600" algn="l" rtl="0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Noto Sans Symbols"/>
              <a:buNone/>
              <a:defRPr sz="2800" b="1" i="0" u="none" strike="noStrike" cap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44169" algn="l" rtl="0"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1820"/>
              <a:buFont typeface="Noto Sans Symbols"/>
              <a:buChar char="⬜"/>
              <a:defRPr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38137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725"/>
              <a:buFont typeface="Noto Sans Symbols"/>
              <a:buChar char="■"/>
              <a:defRPr sz="23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23850" algn="l" rtl="0">
              <a:spcBef>
                <a:spcPts val="400"/>
              </a:spcBef>
              <a:spcAft>
                <a:spcPts val="0"/>
              </a:spcAft>
              <a:buClr>
                <a:srgbClr val="A5AB81"/>
              </a:buClr>
              <a:buSzPts val="15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11150" algn="l" rtl="0">
              <a:spcBef>
                <a:spcPts val="400"/>
              </a:spcBef>
              <a:spcAft>
                <a:spcPts val="0"/>
              </a:spcAft>
              <a:buClr>
                <a:srgbClr val="D8B25C"/>
              </a:buClr>
              <a:buSzPts val="13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 dirty="0"/>
          </a:p>
        </p:txBody>
      </p:sp>
      <p:sp>
        <p:nvSpPr>
          <p:cNvPr id="32" name="Google Shape;32;p3"/>
          <p:cNvSpPr txBox="1">
            <a:spLocks noGrp="1"/>
          </p:cNvSpPr>
          <p:nvPr>
            <p:ph type="body" idx="4"/>
          </p:nvPr>
        </p:nvSpPr>
        <p:spPr>
          <a:xfrm>
            <a:off x="6400800" y="1752600"/>
            <a:ext cx="5181600" cy="6400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200" marR="0" lvl="0" indent="-228600" algn="l" rtl="0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Noto Sans Symbols"/>
              <a:buNone/>
              <a:defRPr sz="2800" b="1" i="0" u="none" strike="noStrike" cap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44169" algn="l" rtl="0"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1820"/>
              <a:buFont typeface="Noto Sans Symbols"/>
              <a:buChar char="⬜"/>
              <a:defRPr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38137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725"/>
              <a:buFont typeface="Noto Sans Symbols"/>
              <a:buChar char="■"/>
              <a:defRPr sz="23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23850" algn="l" rtl="0">
              <a:spcBef>
                <a:spcPts val="400"/>
              </a:spcBef>
              <a:spcAft>
                <a:spcPts val="0"/>
              </a:spcAft>
              <a:buClr>
                <a:srgbClr val="A5AB81"/>
              </a:buClr>
              <a:buSzPts val="15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11150" algn="l" rtl="0">
              <a:spcBef>
                <a:spcPts val="400"/>
              </a:spcBef>
              <a:spcAft>
                <a:spcPts val="0"/>
              </a:spcAft>
              <a:buClr>
                <a:srgbClr val="D8B25C"/>
              </a:buClr>
              <a:buSzPts val="13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 dirty="0"/>
          </a:p>
        </p:txBody>
      </p:sp>
      <p:sp>
        <p:nvSpPr>
          <p:cNvPr id="33" name="Google Shape;33;p3"/>
          <p:cNvSpPr txBox="1">
            <a:spLocks noGrp="1"/>
          </p:cNvSpPr>
          <p:nvPr>
            <p:ph type="dt" idx="10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775F55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4" name="Google Shape;34;p3"/>
          <p:cNvSpPr txBox="1">
            <a:spLocks noGrp="1"/>
          </p:cNvSpPr>
          <p:nvPr>
            <p:ph type="ftr" idx="11"/>
          </p:nvPr>
        </p:nvSpPr>
        <p:spPr>
          <a:xfrm>
            <a:off x="812801" y="6248401"/>
            <a:ext cx="72284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775F55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5" name="Google Shape;35;p3"/>
          <p:cNvSpPr txBox="1">
            <a:spLocks noGrp="1"/>
          </p:cNvSpPr>
          <p:nvPr>
            <p:ph type="sldNum" idx="12"/>
          </p:nvPr>
        </p:nvSpPr>
        <p:spPr>
          <a:xfrm>
            <a:off x="0" y="1271589"/>
            <a:ext cx="7112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ctr" rtl="0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ctr" rtl="0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ctr" rtl="0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ctr" rtl="0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4880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4"/>
          <p:cNvSpPr txBox="1"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76" name="Google Shape;176;p24"/>
          <p:cNvSpPr txBox="1">
            <a:spLocks noGrp="1"/>
          </p:cNvSpPr>
          <p:nvPr>
            <p:ph type="dt" idx="10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77" name="Google Shape;177;p24"/>
          <p:cNvSpPr txBox="1">
            <a:spLocks noGrp="1"/>
          </p:cNvSpPr>
          <p:nvPr>
            <p:ph type="ftr" idx="11"/>
          </p:nvPr>
        </p:nvSpPr>
        <p:spPr>
          <a:xfrm>
            <a:off x="812801" y="6248401"/>
            <a:ext cx="72284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78" name="Google Shape;178;p24"/>
          <p:cNvSpPr txBox="1">
            <a:spLocks noGrp="1"/>
          </p:cNvSpPr>
          <p:nvPr>
            <p:ph type="sldNum" idx="12"/>
          </p:nvPr>
        </p:nvSpPr>
        <p:spPr>
          <a:xfrm>
            <a:off x="0" y="1271589"/>
            <a:ext cx="7112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83126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 Title and Text" type="vertTitleAndTx">
  <p:cSld name="Vertical Title and Text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6"/>
          <p:cNvSpPr/>
          <p:nvPr/>
        </p:nvSpPr>
        <p:spPr>
          <a:xfrm>
            <a:off x="8128001" y="0"/>
            <a:ext cx="42756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26"/>
          <p:cNvSpPr/>
          <p:nvPr/>
        </p:nvSpPr>
        <p:spPr>
          <a:xfrm>
            <a:off x="8189384" y="609600"/>
            <a:ext cx="304800" cy="624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6"/>
          <p:cNvSpPr/>
          <p:nvPr/>
        </p:nvSpPr>
        <p:spPr>
          <a:xfrm>
            <a:off x="8189384" y="0"/>
            <a:ext cx="304800" cy="533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26"/>
          <p:cNvSpPr txBox="1">
            <a:spLocks noGrp="1"/>
          </p:cNvSpPr>
          <p:nvPr>
            <p:ph type="title"/>
          </p:nvPr>
        </p:nvSpPr>
        <p:spPr>
          <a:xfrm rot="5400000">
            <a:off x="7350920" y="1996281"/>
            <a:ext cx="5516563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95" name="Google Shape;195;p26"/>
          <p:cNvSpPr txBox="1">
            <a:spLocks noGrp="1"/>
          </p:cNvSpPr>
          <p:nvPr>
            <p:ph type="body" idx="1"/>
          </p:nvPr>
        </p:nvSpPr>
        <p:spPr>
          <a:xfrm rot="5400000">
            <a:off x="1559718" y="-340518"/>
            <a:ext cx="5516564" cy="74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39090" algn="l" rtl="0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Char char="◻"/>
              <a:defRPr sz="29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44169" algn="l" rtl="0"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1820"/>
              <a:buFont typeface="Noto Sans Symbols"/>
              <a:buChar char="⬜"/>
              <a:defRPr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38137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725"/>
              <a:buFont typeface="Noto Sans Symbols"/>
              <a:buChar char="■"/>
              <a:defRPr sz="23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23850" algn="l" rtl="0">
              <a:spcBef>
                <a:spcPts val="400"/>
              </a:spcBef>
              <a:spcAft>
                <a:spcPts val="0"/>
              </a:spcAft>
              <a:buClr>
                <a:srgbClr val="A5AB81"/>
              </a:buClr>
              <a:buSzPts val="15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11150" algn="l" rtl="0">
              <a:spcBef>
                <a:spcPts val="400"/>
              </a:spcBef>
              <a:spcAft>
                <a:spcPts val="0"/>
              </a:spcAft>
              <a:buClr>
                <a:srgbClr val="D8B25C"/>
              </a:buClr>
              <a:buSzPts val="13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96" name="Google Shape;196;p26"/>
          <p:cNvSpPr txBox="1">
            <a:spLocks noGrp="1"/>
          </p:cNvSpPr>
          <p:nvPr>
            <p:ph type="dt" idx="10"/>
          </p:nvPr>
        </p:nvSpPr>
        <p:spPr>
          <a:xfrm>
            <a:off x="8737600" y="6248401"/>
            <a:ext cx="2946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7" name="Google Shape;197;p26"/>
          <p:cNvSpPr txBox="1">
            <a:spLocks noGrp="1"/>
          </p:cNvSpPr>
          <p:nvPr>
            <p:ph type="ftr" idx="11"/>
          </p:nvPr>
        </p:nvSpPr>
        <p:spPr>
          <a:xfrm>
            <a:off x="609601" y="6248401"/>
            <a:ext cx="74316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8" name="Google Shape;198;p26"/>
          <p:cNvSpPr txBox="1">
            <a:spLocks noGrp="1"/>
          </p:cNvSpPr>
          <p:nvPr>
            <p:ph type="sldNum" idx="12"/>
          </p:nvPr>
        </p:nvSpPr>
        <p:spPr>
          <a:xfrm rot="5400000">
            <a:off x="8075084" y="103717"/>
            <a:ext cx="533400" cy="325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9455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"/>
          <p:cNvSpPr txBox="1"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body" idx="1"/>
          </p:nvPr>
        </p:nvSpPr>
        <p:spPr>
          <a:xfrm rot="5400000">
            <a:off x="3989653" y="-1572418"/>
            <a:ext cx="4525963" cy="108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39090" algn="l" rtl="0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Char char="◻"/>
              <a:defRPr sz="29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44169" algn="l" rtl="0"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1820"/>
              <a:buFont typeface="Noto Sans Symbols"/>
              <a:buChar char="⬜"/>
              <a:defRPr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38137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725"/>
              <a:buFont typeface="Noto Sans Symbols"/>
              <a:buChar char="■"/>
              <a:defRPr sz="23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23850" algn="l" rtl="0">
              <a:spcBef>
                <a:spcPts val="400"/>
              </a:spcBef>
              <a:spcAft>
                <a:spcPts val="0"/>
              </a:spcAft>
              <a:buClr>
                <a:srgbClr val="A5AB81"/>
              </a:buClr>
              <a:buSzPts val="15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11150" algn="l" rtl="0">
              <a:spcBef>
                <a:spcPts val="400"/>
              </a:spcBef>
              <a:spcAft>
                <a:spcPts val="0"/>
              </a:spcAft>
              <a:buClr>
                <a:srgbClr val="D8B25C"/>
              </a:buClr>
              <a:buSzPts val="13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39" name="Google Shape;39;p4"/>
          <p:cNvSpPr txBox="1">
            <a:spLocks noGrp="1"/>
          </p:cNvSpPr>
          <p:nvPr>
            <p:ph type="dt" idx="10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775F55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0" name="Google Shape;40;p4"/>
          <p:cNvSpPr txBox="1">
            <a:spLocks noGrp="1"/>
          </p:cNvSpPr>
          <p:nvPr>
            <p:ph type="ftr" idx="11"/>
          </p:nvPr>
        </p:nvSpPr>
        <p:spPr>
          <a:xfrm>
            <a:off x="812801" y="6248401"/>
            <a:ext cx="72284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775F55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1" name="Google Shape;41;p4"/>
          <p:cNvSpPr txBox="1">
            <a:spLocks noGrp="1"/>
          </p:cNvSpPr>
          <p:nvPr>
            <p:ph type="sldNum" idx="12"/>
          </p:nvPr>
        </p:nvSpPr>
        <p:spPr>
          <a:xfrm>
            <a:off x="0" y="1271589"/>
            <a:ext cx="7112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450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 Header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5"/>
          <p:cNvSpPr/>
          <p:nvPr/>
        </p:nvSpPr>
        <p:spPr>
          <a:xfrm>
            <a:off x="0" y="1524000"/>
            <a:ext cx="121920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5"/>
          <p:cNvSpPr/>
          <p:nvPr/>
        </p:nvSpPr>
        <p:spPr>
          <a:xfrm>
            <a:off x="0" y="1600200"/>
            <a:ext cx="1727200" cy="990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5"/>
          <p:cNvSpPr/>
          <p:nvPr/>
        </p:nvSpPr>
        <p:spPr>
          <a:xfrm>
            <a:off x="1828800" y="1600200"/>
            <a:ext cx="10363200" cy="990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5"/>
          <p:cNvSpPr txBox="1">
            <a:spLocks noGrp="1"/>
          </p:cNvSpPr>
          <p:nvPr>
            <p:ph type="body" idx="1"/>
          </p:nvPr>
        </p:nvSpPr>
        <p:spPr>
          <a:xfrm>
            <a:off x="1828801" y="2743200"/>
            <a:ext cx="9497484" cy="1673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None/>
              <a:defRPr sz="28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228600" algn="l" rtl="0"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1260"/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228600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Noto Sans Symbols"/>
              <a:buNone/>
              <a:defRPr sz="1600" b="0" i="0" u="none" strike="noStrike" cap="non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228600" algn="l" rtl="0">
              <a:spcBef>
                <a:spcPts val="400"/>
              </a:spcBef>
              <a:spcAft>
                <a:spcPts val="0"/>
              </a:spcAft>
              <a:buClr>
                <a:srgbClr val="A5AB81"/>
              </a:buClr>
              <a:buSzPts val="105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228600" algn="l" rtl="0">
              <a:spcBef>
                <a:spcPts val="400"/>
              </a:spcBef>
              <a:spcAft>
                <a:spcPts val="0"/>
              </a:spcAft>
              <a:buClr>
                <a:srgbClr val="D8B25C"/>
              </a:buClr>
              <a:buSzPts val="91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47" name="Google Shape;47;p5"/>
          <p:cNvSpPr txBox="1">
            <a:spLocks noGrp="1"/>
          </p:cNvSpPr>
          <p:nvPr>
            <p:ph type="title"/>
          </p:nvPr>
        </p:nvSpPr>
        <p:spPr>
          <a:xfrm>
            <a:off x="1828800" y="1600200"/>
            <a:ext cx="101600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Questrial"/>
              <a:buNone/>
              <a:defRPr sz="4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48" name="Google Shape;48;p5"/>
          <p:cNvSpPr txBox="1">
            <a:spLocks noGrp="1"/>
          </p:cNvSpPr>
          <p:nvPr>
            <p:ph type="dt" idx="10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775F55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9" name="Google Shape;49;p5"/>
          <p:cNvSpPr txBox="1">
            <a:spLocks noGrp="1"/>
          </p:cNvSpPr>
          <p:nvPr>
            <p:ph type="sldNum" idx="12"/>
          </p:nvPr>
        </p:nvSpPr>
        <p:spPr>
          <a:xfrm>
            <a:off x="0" y="1752601"/>
            <a:ext cx="1727200" cy="70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0" name="Google Shape;50;p5"/>
          <p:cNvSpPr txBox="1">
            <a:spLocks noGrp="1"/>
          </p:cNvSpPr>
          <p:nvPr>
            <p:ph type="ftr" idx="11"/>
          </p:nvPr>
        </p:nvSpPr>
        <p:spPr>
          <a:xfrm>
            <a:off x="812801" y="6248401"/>
            <a:ext cx="72284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775F55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98025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6"/>
          <p:cNvSpPr txBox="1">
            <a:spLocks noGrp="1"/>
          </p:cNvSpPr>
          <p:nvPr>
            <p:ph type="title"/>
          </p:nvPr>
        </p:nvSpPr>
        <p:spPr>
          <a:xfrm>
            <a:off x="812800" y="273050"/>
            <a:ext cx="10769600" cy="86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Questrial"/>
              <a:buNone/>
              <a:defRPr sz="4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53" name="Google Shape;53;p6"/>
          <p:cNvSpPr txBox="1">
            <a:spLocks noGrp="1"/>
          </p:cNvSpPr>
          <p:nvPr>
            <p:ph type="body" idx="1"/>
          </p:nvPr>
        </p:nvSpPr>
        <p:spPr>
          <a:xfrm>
            <a:off x="812800" y="1752600"/>
            <a:ext cx="2133600" cy="4343400"/>
          </a:xfrm>
          <a:prstGeom prst="rect">
            <a:avLst/>
          </a:prstGeom>
          <a:solidFill>
            <a:schemeClr val="accent2"/>
          </a:solidFill>
          <a:ln w="50800" cap="sq" cmpd="dbl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37150" tIns="182875" rIns="137150" bIns="91425" anchor="t" anchorCtr="0"/>
          <a:lstStyle>
            <a:lvl1pPr marL="457200" marR="0" lvl="0" indent="-228600" algn="l" rtl="0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08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228600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75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228600" algn="l" rtl="0">
              <a:spcBef>
                <a:spcPts val="400"/>
              </a:spcBef>
              <a:spcAft>
                <a:spcPts val="0"/>
              </a:spcAft>
              <a:buClr>
                <a:srgbClr val="A5AB81"/>
              </a:buClr>
              <a:buSzPts val="675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228600" algn="l" rtl="0">
              <a:spcBef>
                <a:spcPts val="400"/>
              </a:spcBef>
              <a:spcAft>
                <a:spcPts val="0"/>
              </a:spcAft>
              <a:buClr>
                <a:srgbClr val="D8B25C"/>
              </a:buClr>
              <a:buSzPts val="585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54" name="Google Shape;54;p6"/>
          <p:cNvSpPr txBox="1">
            <a:spLocks noGrp="1"/>
          </p:cNvSpPr>
          <p:nvPr>
            <p:ph type="body" idx="2"/>
          </p:nvPr>
        </p:nvSpPr>
        <p:spPr>
          <a:xfrm>
            <a:off x="3149600" y="1752600"/>
            <a:ext cx="8534400" cy="44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39090" algn="l" rtl="0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Char char="◻"/>
              <a:defRPr sz="29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44169" algn="l" rtl="0"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1820"/>
              <a:buFont typeface="Noto Sans Symbols"/>
              <a:buChar char="⬜"/>
              <a:defRPr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38137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725"/>
              <a:buFont typeface="Noto Sans Symbols"/>
              <a:buChar char="■"/>
              <a:defRPr sz="23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23850" algn="l" rtl="0">
              <a:spcBef>
                <a:spcPts val="400"/>
              </a:spcBef>
              <a:spcAft>
                <a:spcPts val="0"/>
              </a:spcAft>
              <a:buClr>
                <a:srgbClr val="A5AB81"/>
              </a:buClr>
              <a:buSzPts val="15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11150" algn="l" rtl="0">
              <a:spcBef>
                <a:spcPts val="400"/>
              </a:spcBef>
              <a:spcAft>
                <a:spcPts val="0"/>
              </a:spcAft>
              <a:buClr>
                <a:srgbClr val="D8B25C"/>
              </a:buClr>
              <a:buSzPts val="13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55" name="Google Shape;55;p6"/>
          <p:cNvSpPr txBox="1">
            <a:spLocks noGrp="1"/>
          </p:cNvSpPr>
          <p:nvPr>
            <p:ph type="dt" idx="10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775F55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56" name="Google Shape;56;p6"/>
          <p:cNvSpPr txBox="1">
            <a:spLocks noGrp="1"/>
          </p:cNvSpPr>
          <p:nvPr>
            <p:ph type="ftr" idx="11"/>
          </p:nvPr>
        </p:nvSpPr>
        <p:spPr>
          <a:xfrm>
            <a:off x="812801" y="6248401"/>
            <a:ext cx="72284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775F55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57" name="Google Shape;57;p6"/>
          <p:cNvSpPr txBox="1">
            <a:spLocks noGrp="1"/>
          </p:cNvSpPr>
          <p:nvPr>
            <p:ph type="sldNum" idx="12"/>
          </p:nvPr>
        </p:nvSpPr>
        <p:spPr>
          <a:xfrm>
            <a:off x="0" y="1271589"/>
            <a:ext cx="7112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2356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7"/>
          <p:cNvSpPr txBox="1"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60" name="Google Shape;60;p7"/>
          <p:cNvSpPr txBox="1">
            <a:spLocks noGrp="1"/>
          </p:cNvSpPr>
          <p:nvPr>
            <p:ph type="body" idx="1"/>
          </p:nvPr>
        </p:nvSpPr>
        <p:spPr>
          <a:xfrm>
            <a:off x="816864" y="1600200"/>
            <a:ext cx="108712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39090" algn="l" rtl="0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Char char="◻"/>
              <a:defRPr sz="29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44169" algn="l" rtl="0"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1820"/>
              <a:buFont typeface="Noto Sans Symbols"/>
              <a:buChar char="⬜"/>
              <a:defRPr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38137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725"/>
              <a:buFont typeface="Noto Sans Symbols"/>
              <a:buChar char="■"/>
              <a:defRPr sz="23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23850" algn="l" rtl="0">
              <a:spcBef>
                <a:spcPts val="400"/>
              </a:spcBef>
              <a:spcAft>
                <a:spcPts val="0"/>
              </a:spcAft>
              <a:buClr>
                <a:srgbClr val="A5AB81"/>
              </a:buClr>
              <a:buSzPts val="15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11150" algn="l" rtl="0">
              <a:spcBef>
                <a:spcPts val="400"/>
              </a:spcBef>
              <a:spcAft>
                <a:spcPts val="0"/>
              </a:spcAft>
              <a:buClr>
                <a:srgbClr val="D8B25C"/>
              </a:buClr>
              <a:buSzPts val="13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61" name="Google Shape;61;p7"/>
          <p:cNvSpPr txBox="1">
            <a:spLocks noGrp="1"/>
          </p:cNvSpPr>
          <p:nvPr>
            <p:ph type="dt" idx="10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775F55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62" name="Google Shape;62;p7"/>
          <p:cNvSpPr txBox="1">
            <a:spLocks noGrp="1"/>
          </p:cNvSpPr>
          <p:nvPr>
            <p:ph type="sldNum" idx="12"/>
          </p:nvPr>
        </p:nvSpPr>
        <p:spPr>
          <a:xfrm>
            <a:off x="0" y="1271589"/>
            <a:ext cx="7112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871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9"/>
          <p:cNvSpPr txBox="1"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dt" idx="10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775F55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70" name="Google Shape;70;p9"/>
          <p:cNvSpPr txBox="1">
            <a:spLocks noGrp="1"/>
          </p:cNvSpPr>
          <p:nvPr>
            <p:ph type="ftr" idx="11"/>
          </p:nvPr>
        </p:nvSpPr>
        <p:spPr>
          <a:xfrm>
            <a:off x="812801" y="6248401"/>
            <a:ext cx="72284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775F55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71" name="Google Shape;71;p9"/>
          <p:cNvSpPr txBox="1">
            <a:spLocks noGrp="1"/>
          </p:cNvSpPr>
          <p:nvPr>
            <p:ph type="sldNum" idx="12"/>
          </p:nvPr>
        </p:nvSpPr>
        <p:spPr>
          <a:xfrm>
            <a:off x="0" y="1271589"/>
            <a:ext cx="7112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684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0"/>
          <p:cNvSpPr txBox="1"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74" name="Google Shape;74;p10"/>
          <p:cNvSpPr txBox="1">
            <a:spLocks noGrp="1"/>
          </p:cNvSpPr>
          <p:nvPr>
            <p:ph type="body" idx="1"/>
          </p:nvPr>
        </p:nvSpPr>
        <p:spPr>
          <a:xfrm>
            <a:off x="812800" y="1589567"/>
            <a:ext cx="5181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39090" algn="l" rtl="0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Char char="◻"/>
              <a:defRPr sz="29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44169" algn="l" rtl="0"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1820"/>
              <a:buFont typeface="Noto Sans Symbols"/>
              <a:buChar char="⬜"/>
              <a:defRPr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38137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725"/>
              <a:buFont typeface="Noto Sans Symbols"/>
              <a:buChar char="■"/>
              <a:defRPr sz="23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23850" algn="l" rtl="0">
              <a:spcBef>
                <a:spcPts val="400"/>
              </a:spcBef>
              <a:spcAft>
                <a:spcPts val="0"/>
              </a:spcAft>
              <a:buClr>
                <a:srgbClr val="A5AB81"/>
              </a:buClr>
              <a:buSzPts val="15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11150" algn="l" rtl="0">
              <a:spcBef>
                <a:spcPts val="400"/>
              </a:spcBef>
              <a:spcAft>
                <a:spcPts val="0"/>
              </a:spcAft>
              <a:buClr>
                <a:srgbClr val="D8B25C"/>
              </a:buClr>
              <a:buSzPts val="13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75" name="Google Shape;75;p10"/>
          <p:cNvSpPr txBox="1">
            <a:spLocks noGrp="1"/>
          </p:cNvSpPr>
          <p:nvPr>
            <p:ph type="body" idx="2"/>
          </p:nvPr>
        </p:nvSpPr>
        <p:spPr>
          <a:xfrm>
            <a:off x="6459868" y="1589567"/>
            <a:ext cx="5181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39090" algn="l" rtl="0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Char char="◻"/>
              <a:defRPr sz="29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44169" algn="l" rtl="0"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1820"/>
              <a:buFont typeface="Noto Sans Symbols"/>
              <a:buChar char="⬜"/>
              <a:defRPr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38137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725"/>
              <a:buFont typeface="Noto Sans Symbols"/>
              <a:buChar char="■"/>
              <a:defRPr sz="23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23850" algn="l" rtl="0">
              <a:spcBef>
                <a:spcPts val="400"/>
              </a:spcBef>
              <a:spcAft>
                <a:spcPts val="0"/>
              </a:spcAft>
              <a:buClr>
                <a:srgbClr val="A5AB81"/>
              </a:buClr>
              <a:buSzPts val="15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11150" algn="l" rtl="0">
              <a:spcBef>
                <a:spcPts val="400"/>
              </a:spcBef>
              <a:spcAft>
                <a:spcPts val="0"/>
              </a:spcAft>
              <a:buClr>
                <a:srgbClr val="D8B25C"/>
              </a:buClr>
              <a:buSzPts val="13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76" name="Google Shape;76;p10"/>
          <p:cNvSpPr txBox="1">
            <a:spLocks noGrp="1"/>
          </p:cNvSpPr>
          <p:nvPr>
            <p:ph type="dt" idx="10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775F55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77" name="Google Shape;77;p10"/>
          <p:cNvSpPr txBox="1">
            <a:spLocks noGrp="1"/>
          </p:cNvSpPr>
          <p:nvPr>
            <p:ph type="sldNum" idx="12"/>
          </p:nvPr>
        </p:nvSpPr>
        <p:spPr>
          <a:xfrm>
            <a:off x="0" y="1271589"/>
            <a:ext cx="7112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3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 Title and Text" type="vertTitleAndTx">
  <p:cSld name="Vertical Title and Tex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2"/>
          <p:cNvSpPr/>
          <p:nvPr/>
        </p:nvSpPr>
        <p:spPr>
          <a:xfrm>
            <a:off x="8128001" y="0"/>
            <a:ext cx="42756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2"/>
          <p:cNvSpPr/>
          <p:nvPr/>
        </p:nvSpPr>
        <p:spPr>
          <a:xfrm>
            <a:off x="8189384" y="609600"/>
            <a:ext cx="304800" cy="624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2"/>
          <p:cNvSpPr/>
          <p:nvPr/>
        </p:nvSpPr>
        <p:spPr>
          <a:xfrm>
            <a:off x="8189384" y="0"/>
            <a:ext cx="304800" cy="533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2"/>
          <p:cNvSpPr txBox="1">
            <a:spLocks noGrp="1"/>
          </p:cNvSpPr>
          <p:nvPr>
            <p:ph type="title"/>
          </p:nvPr>
        </p:nvSpPr>
        <p:spPr>
          <a:xfrm rot="5400000">
            <a:off x="7350920" y="1996281"/>
            <a:ext cx="5516563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94" name="Google Shape;94;p12"/>
          <p:cNvSpPr txBox="1">
            <a:spLocks noGrp="1"/>
          </p:cNvSpPr>
          <p:nvPr>
            <p:ph type="body" idx="1"/>
          </p:nvPr>
        </p:nvSpPr>
        <p:spPr>
          <a:xfrm rot="5400000">
            <a:off x="1559718" y="-340518"/>
            <a:ext cx="5516564" cy="74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39090" algn="l" rtl="0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Char char="◻"/>
              <a:defRPr sz="29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44169" algn="l" rtl="0"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1820"/>
              <a:buFont typeface="Noto Sans Symbols"/>
              <a:buChar char="⬜"/>
              <a:defRPr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38137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725"/>
              <a:buFont typeface="Noto Sans Symbols"/>
              <a:buChar char="■"/>
              <a:defRPr sz="23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23850" algn="l" rtl="0">
              <a:spcBef>
                <a:spcPts val="400"/>
              </a:spcBef>
              <a:spcAft>
                <a:spcPts val="0"/>
              </a:spcAft>
              <a:buClr>
                <a:srgbClr val="A5AB81"/>
              </a:buClr>
              <a:buSzPts val="15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11150" algn="l" rtl="0">
              <a:spcBef>
                <a:spcPts val="400"/>
              </a:spcBef>
              <a:spcAft>
                <a:spcPts val="0"/>
              </a:spcAft>
              <a:buClr>
                <a:srgbClr val="D8B25C"/>
              </a:buClr>
              <a:buSzPts val="13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95" name="Google Shape;95;p12"/>
          <p:cNvSpPr txBox="1">
            <a:spLocks noGrp="1"/>
          </p:cNvSpPr>
          <p:nvPr>
            <p:ph type="dt" idx="10"/>
          </p:nvPr>
        </p:nvSpPr>
        <p:spPr>
          <a:xfrm>
            <a:off x="8737600" y="6248401"/>
            <a:ext cx="2946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775F55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96" name="Google Shape;96;p12"/>
          <p:cNvSpPr txBox="1">
            <a:spLocks noGrp="1"/>
          </p:cNvSpPr>
          <p:nvPr>
            <p:ph type="ftr" idx="11"/>
          </p:nvPr>
        </p:nvSpPr>
        <p:spPr>
          <a:xfrm>
            <a:off x="609601" y="6248401"/>
            <a:ext cx="74316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775F55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97" name="Google Shape;97;p12"/>
          <p:cNvSpPr txBox="1">
            <a:spLocks noGrp="1"/>
          </p:cNvSpPr>
          <p:nvPr>
            <p:ph type="sldNum" idx="12"/>
          </p:nvPr>
        </p:nvSpPr>
        <p:spPr>
          <a:xfrm rot="5400000">
            <a:off x="8075084" y="103717"/>
            <a:ext cx="533400" cy="325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703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2.jp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>
            <a:alphaModFix/>
          </a:blip>
          <a:tile tx="0" ty="0" sx="100000" sy="100000" flip="none" algn="tl"/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 dirty="0"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17033" y="1600201"/>
            <a:ext cx="108712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39090" algn="l" rtl="0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Char char="◻"/>
              <a:defRPr sz="29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44169" algn="l" rtl="0"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1820"/>
              <a:buFont typeface="Noto Sans Symbols"/>
              <a:buChar char="⬜"/>
              <a:defRPr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38137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725"/>
              <a:buFont typeface="Noto Sans Symbols"/>
              <a:buChar char="■"/>
              <a:defRPr sz="23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23850" algn="l" rtl="0">
              <a:spcBef>
                <a:spcPts val="400"/>
              </a:spcBef>
              <a:spcAft>
                <a:spcPts val="0"/>
              </a:spcAft>
              <a:buClr>
                <a:srgbClr val="A5AB81"/>
              </a:buClr>
              <a:buSzPts val="15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11150" algn="l" rtl="0">
              <a:spcBef>
                <a:spcPts val="400"/>
              </a:spcBef>
              <a:spcAft>
                <a:spcPts val="0"/>
              </a:spcAft>
              <a:buClr>
                <a:srgbClr val="D8B25C"/>
              </a:buClr>
              <a:buSzPts val="13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 dirty="0"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775F55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812801" y="6248401"/>
            <a:ext cx="72284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775F55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4" name="Google Shape;14;p1"/>
          <p:cNvSpPr/>
          <p:nvPr/>
        </p:nvSpPr>
        <p:spPr>
          <a:xfrm>
            <a:off x="0" y="1235075"/>
            <a:ext cx="12192000" cy="3190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1"/>
          <p:cNvSpPr/>
          <p:nvPr/>
        </p:nvSpPr>
        <p:spPr>
          <a:xfrm>
            <a:off x="0" y="1279525"/>
            <a:ext cx="711200" cy="228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1"/>
          <p:cNvSpPr/>
          <p:nvPr/>
        </p:nvSpPr>
        <p:spPr>
          <a:xfrm>
            <a:off x="787400" y="1279525"/>
            <a:ext cx="114046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1"/>
          <p:cNvSpPr txBox="1">
            <a:spLocks noGrp="1"/>
          </p:cNvSpPr>
          <p:nvPr>
            <p:ph type="sldNum" idx="12"/>
          </p:nvPr>
        </p:nvSpPr>
        <p:spPr>
          <a:xfrm>
            <a:off x="0" y="1271589"/>
            <a:ext cx="7112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ctr" rtl="0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ctr" rtl="0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ctr" rtl="0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ctr" rtl="0">
              <a:spcBef>
                <a:spcPts val="0"/>
              </a:spcBef>
              <a:spcAft>
                <a:spcPts val="0"/>
              </a:spcAft>
              <a:buNone/>
              <a:defRPr sz="14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0972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8" r:id="rId7"/>
    <p:sldLayoutId id="2147483669" r:id="rId8"/>
    <p:sldLayoutId id="2147483670" r:id="rId9"/>
    <p:sldLayoutId id="2147483671" r:id="rId10"/>
    <p:sldLayoutId id="2147483683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2">
            <a:alphaModFix/>
          </a:blip>
          <a:stretch>
            <a:fillRect/>
          </a:stretch>
        </a:blip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4"/>
          <p:cNvSpPr txBox="1"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06" name="Google Shape;106;p14"/>
          <p:cNvSpPr txBox="1">
            <a:spLocks noGrp="1"/>
          </p:cNvSpPr>
          <p:nvPr>
            <p:ph type="body" idx="1"/>
          </p:nvPr>
        </p:nvSpPr>
        <p:spPr>
          <a:xfrm>
            <a:off x="817033" y="1600201"/>
            <a:ext cx="108712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39090" algn="l" rtl="0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Char char="◻"/>
              <a:defRPr sz="29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44169" algn="l" rtl="0"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1820"/>
              <a:buFont typeface="Noto Sans Symbols"/>
              <a:buChar char="⬜"/>
              <a:defRPr sz="2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38137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725"/>
              <a:buFont typeface="Noto Sans Symbols"/>
              <a:buChar char="■"/>
              <a:defRPr sz="23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23850" algn="l" rtl="0">
              <a:spcBef>
                <a:spcPts val="400"/>
              </a:spcBef>
              <a:spcAft>
                <a:spcPts val="0"/>
              </a:spcAft>
              <a:buClr>
                <a:srgbClr val="A5AB81"/>
              </a:buClr>
              <a:buSzPts val="15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11150" algn="l" rtl="0">
              <a:spcBef>
                <a:spcPts val="400"/>
              </a:spcBef>
              <a:spcAft>
                <a:spcPts val="0"/>
              </a:spcAft>
              <a:buClr>
                <a:srgbClr val="D8B25C"/>
              </a:buClr>
              <a:buSzPts val="13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07" name="Google Shape;107;p14"/>
          <p:cNvSpPr txBox="1">
            <a:spLocks noGrp="1"/>
          </p:cNvSpPr>
          <p:nvPr>
            <p:ph type="dt" idx="10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08" name="Google Shape;108;p14"/>
          <p:cNvSpPr txBox="1">
            <a:spLocks noGrp="1"/>
          </p:cNvSpPr>
          <p:nvPr>
            <p:ph type="ftr" idx="11"/>
          </p:nvPr>
        </p:nvSpPr>
        <p:spPr>
          <a:xfrm>
            <a:off x="812801" y="6248401"/>
            <a:ext cx="72284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09" name="Google Shape;109;p14"/>
          <p:cNvSpPr/>
          <p:nvPr/>
        </p:nvSpPr>
        <p:spPr>
          <a:xfrm>
            <a:off x="0" y="1235075"/>
            <a:ext cx="12192000" cy="3190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4"/>
          <p:cNvSpPr/>
          <p:nvPr/>
        </p:nvSpPr>
        <p:spPr>
          <a:xfrm>
            <a:off x="0" y="1279525"/>
            <a:ext cx="711200" cy="228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4"/>
          <p:cNvSpPr/>
          <p:nvPr/>
        </p:nvSpPr>
        <p:spPr>
          <a:xfrm>
            <a:off x="787400" y="1279525"/>
            <a:ext cx="114046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4"/>
          <p:cNvSpPr txBox="1">
            <a:spLocks noGrp="1"/>
          </p:cNvSpPr>
          <p:nvPr>
            <p:ph type="sldNum" idx="12"/>
          </p:nvPr>
        </p:nvSpPr>
        <p:spPr>
          <a:xfrm>
            <a:off x="0" y="1271589"/>
            <a:ext cx="7112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ctr" rtl="0">
              <a:spcBef>
                <a:spcPts val="0"/>
              </a:spcBef>
              <a:spcAft>
                <a:spcPts val="0"/>
              </a:spcAft>
              <a:buNone/>
              <a:defRPr sz="1400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7215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1.bin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r.nebraska.gov/students/tsp.html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atp.nebraska.gov/about/index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6.xml"/><Relationship Id="rId5" Type="http://schemas.openxmlformats.org/officeDocument/2006/relationships/hyperlink" Target="https://assistologyomaha.com/" TargetMode="External"/><Relationship Id="rId4" Type="http://schemas.openxmlformats.org/officeDocument/2006/relationships/hyperlink" Target="https://www.at4all.com/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askjan.org/events/index.cfm?calview=eventdetails&amp;dtid=D77DF428-9F7F-C7DF-23405858824CF1EA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thinkcollege.net/programs/lifelink-nebraska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nebraskatransitioncollege.org/" TargetMode="Externa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hyperlink" Target="http://ahead.org/affiliates/wester-iowa-and-nebraska" TargetMode="Externa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://pti-nebraska.org/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5.xml"/><Relationship Id="rId6" Type="http://schemas.openxmlformats.org/officeDocument/2006/relationships/image" Target="cid:image001.jpg@01D49857.9E087C80" TargetMode="External"/><Relationship Id="rId5" Type="http://schemas.openxmlformats.org/officeDocument/2006/relationships/image" Target="../media/image25.jpeg"/><Relationship Id="rId4" Type="http://schemas.openxmlformats.org/officeDocument/2006/relationships/hyperlink" Target="mailto:hschwietz@pti-nebraska.org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ti-nebraska.org/iep-tips-in-a-pandemic/" TargetMode="External"/><Relationship Id="rId2" Type="http://schemas.openxmlformats.org/officeDocument/2006/relationships/hyperlink" Target="https://www.pti-nebraska.org/amy-rhone/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launchne.com/wp-content/uploads/2020/05/SPEDGuidanceFinal2020.pdf" TargetMode="Externa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://dhhs.ne.gov/Pages/DD-Service-Array.aspx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dhhs.ne.gov/Pages/DD-Participants-and-Families.aspx" TargetMode="Externa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://dhhs.ne.gov/Pages/DD-Regulations-and-Waivers.aspx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://dhhs.ne.gov/DD%20Documents/Info%20Sheet%20for%20HCBS%20Waivers.pdf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ti-nebraska.org/covid-19-closure-log-sheets/" TargetMode="External"/><Relationship Id="rId2" Type="http://schemas.openxmlformats.org/officeDocument/2006/relationships/hyperlink" Target="https://www.pti-nebraska.org/goals-tracking-sheet/" TargetMode="Externa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B115B-3E95-4242-A621-2BF32BD3E4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9367" y="351692"/>
            <a:ext cx="10388516" cy="3197879"/>
          </a:xfrm>
        </p:spPr>
        <p:txBody>
          <a:bodyPr/>
          <a:lstStyle/>
          <a:p>
            <a:pPr algn="ctr"/>
            <a:r>
              <a:rPr lang="en-US" sz="5400" b="1" dirty="0"/>
              <a:t>Let’s Talk About Independence! </a:t>
            </a:r>
            <a:br>
              <a:rPr lang="en-US" sz="5400" dirty="0"/>
            </a:br>
            <a:r>
              <a:rPr lang="en-US" dirty="0"/>
              <a:t>And Steps to Achieving It</a:t>
            </a:r>
            <a:r>
              <a:rPr lang="en-US" sz="5400" dirty="0"/>
              <a:t>	</a:t>
            </a:r>
            <a:br>
              <a:rPr lang="en-US" sz="5400" dirty="0"/>
            </a:br>
            <a:br>
              <a:rPr lang="en-US" sz="2400" dirty="0"/>
            </a:br>
            <a:endParaRPr lang="en-US" sz="1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ABEBBE-A36B-4A08-B4B1-E45A459A32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1400" dirty="0">
                <a:solidFill>
                  <a:schemeClr val="tx1"/>
                </a:solidFill>
              </a:rPr>
              <a:t>Material shared today is taken from PTI Nebraska, FEAT curriculum, ODEP, PACER Center </a:t>
            </a:r>
          </a:p>
          <a:p>
            <a:r>
              <a:rPr lang="en-US" sz="1400" dirty="0">
                <a:solidFill>
                  <a:schemeClr val="tx1"/>
                </a:solidFill>
              </a:rPr>
              <a:t>and experience….LOTS of experience!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E24036-1ED4-40CE-895E-889EBECBAF6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881D83-81B6-45B5-A295-2DCCFC914FE4}"/>
              </a:ext>
            </a:extLst>
          </p:cNvPr>
          <p:cNvSpPr/>
          <p:nvPr/>
        </p:nvSpPr>
        <p:spPr>
          <a:xfrm>
            <a:off x="239150" y="4886017"/>
            <a:ext cx="115464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	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0075189-4F65-46D0-A3E9-F82D4F6106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4694" y="3549571"/>
            <a:ext cx="5295705" cy="2500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500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BE6606-ABFA-424E-882E-D3F19AEEC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355" y="273050"/>
            <a:ext cx="11416712" cy="869950"/>
          </a:xfrm>
        </p:spPr>
        <p:txBody>
          <a:bodyPr/>
          <a:lstStyle/>
          <a:p>
            <a:r>
              <a:rPr lang="en-US" dirty="0"/>
              <a:t>Preparing for Independence: ACTION STEPS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B5D672-8BD1-4901-8028-904A417ADA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19A8DD-AFA9-4603-97C8-DF8B01E7BFCD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3163667" y="2165350"/>
            <a:ext cx="8534400" cy="3686810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200" dirty="0"/>
              <a:t>Family’s role is crucial in preparing your young adult for independence</a:t>
            </a:r>
            <a:r>
              <a:rPr lang="en-US" dirty="0"/>
              <a:t>	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dirty="0"/>
              <a:t>Participate in process – get involved!!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dirty="0"/>
              <a:t>Model work expectations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dirty="0"/>
              <a:t>Mentor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dirty="0"/>
              <a:t>Network 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58C1B2-8EE3-4A52-BD15-2ED9C1C8736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0" y="1271589"/>
            <a:ext cx="711200" cy="244475"/>
          </a:xfrm>
        </p:spPr>
        <p:txBody>
          <a:bodyPr/>
          <a:lstStyle/>
          <a:p>
            <a:fld id="{00000000-1234-1234-1234-123412341234}" type="slidenum">
              <a:rPr lang="en-US" sz="1200" smtClean="0"/>
              <a:pPr/>
              <a:t>10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503605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50998-8096-4854-9863-9625C19B4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828" y="228600"/>
            <a:ext cx="11521440" cy="990600"/>
          </a:xfrm>
        </p:spPr>
        <p:txBody>
          <a:bodyPr/>
          <a:lstStyle/>
          <a:p>
            <a:r>
              <a:rPr lang="en-US" dirty="0"/>
              <a:t>Preparing for Independence: ACTION STEPS!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B838F4-5EB8-4882-89CE-B12A8E6949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5029200"/>
          </a:xfrm>
        </p:spPr>
        <p:txBody>
          <a:bodyPr/>
          <a:lstStyle/>
          <a:p>
            <a:pPr lvl="1">
              <a:buClr>
                <a:schemeClr val="accent2"/>
              </a:buClr>
              <a:buFont typeface="Wingdings" panose="05000000000000000000" pitchFamily="2" charset="2"/>
              <a:buChar char="Ø"/>
            </a:pPr>
            <a:endParaRPr lang="en-US" sz="3600" dirty="0"/>
          </a:p>
          <a:p>
            <a:pPr marL="570231" lvl="1" indent="0">
              <a:buClr>
                <a:schemeClr val="accent2"/>
              </a:buClr>
              <a:buNone/>
            </a:pPr>
            <a:r>
              <a:rPr lang="en-US" sz="3600" dirty="0"/>
              <a:t>Get involved!  </a:t>
            </a:r>
          </a:p>
          <a:p>
            <a:pPr lvl="2"/>
            <a:r>
              <a:rPr lang="en-US" sz="3000" dirty="0"/>
              <a:t>Participate in the IEP process</a:t>
            </a:r>
          </a:p>
          <a:p>
            <a:pPr lvl="2"/>
            <a:r>
              <a:rPr lang="en-US" sz="3000" dirty="0"/>
              <a:t>Pre-employment Transition Services begins at 14</a:t>
            </a:r>
          </a:p>
          <a:p>
            <a:pPr lvl="2"/>
            <a:r>
              <a:rPr lang="en-US" sz="3000" dirty="0"/>
              <a:t>Transition Planning in the IEP begins at 16</a:t>
            </a:r>
          </a:p>
          <a:p>
            <a:pPr lvl="2"/>
            <a:r>
              <a:rPr lang="en-US" sz="3000" dirty="0"/>
              <a:t>Encourage interests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C73DA8-BEDD-4CF7-AF37-91B3B48D60E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z="1200" smtClean="0"/>
              <a:pPr/>
              <a:t>11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18219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73"/>
          <p:cNvSpPr txBox="1">
            <a:spLocks noGrp="1"/>
          </p:cNvSpPr>
          <p:nvPr>
            <p:ph type="title"/>
          </p:nvPr>
        </p:nvSpPr>
        <p:spPr>
          <a:xfrm>
            <a:off x="759655" y="228600"/>
            <a:ext cx="9530393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dirty="0"/>
              <a:t>IEP and the Transition Plan</a:t>
            </a:r>
            <a:endParaRPr dirty="0"/>
          </a:p>
        </p:txBody>
      </p:sp>
      <p:sp>
        <p:nvSpPr>
          <p:cNvPr id="621" name="Google Shape;621;p73"/>
          <p:cNvSpPr txBox="1">
            <a:spLocks noGrp="1"/>
          </p:cNvSpPr>
          <p:nvPr>
            <p:ph type="body" idx="1"/>
          </p:nvPr>
        </p:nvSpPr>
        <p:spPr>
          <a:xfrm>
            <a:off x="1688893" y="1660160"/>
            <a:ext cx="8769245" cy="50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indent="-457200">
              <a:spcBef>
                <a:spcPts val="0"/>
              </a:spcBef>
              <a:buSzPts val="1680"/>
              <a:buFont typeface="Wingdings" panose="05000000000000000000" pitchFamily="2" charset="2"/>
              <a:buChar char="q"/>
            </a:pPr>
            <a:r>
              <a:rPr lang="en-US" sz="2700" dirty="0"/>
              <a:t>Transition planning </a:t>
            </a:r>
            <a:r>
              <a:rPr lang="en-US" sz="2700" i="1" dirty="0"/>
              <a:t>required</a:t>
            </a:r>
            <a:r>
              <a:rPr lang="en-US" sz="2700" dirty="0"/>
              <a:t> starting at age 16 in Nebraska</a:t>
            </a:r>
            <a:endParaRPr sz="2700" dirty="0"/>
          </a:p>
          <a:p>
            <a:pPr indent="-457200">
              <a:buSzPts val="1620"/>
              <a:buFont typeface="Wingdings" panose="05000000000000000000" pitchFamily="2" charset="2"/>
              <a:buChar char="q"/>
            </a:pPr>
            <a:r>
              <a:rPr lang="en-US" sz="2700" dirty="0"/>
              <a:t>Uses transition assessments to develop measurable post-secondary goals in the following areas:</a:t>
            </a:r>
            <a:endParaRPr sz="1600" dirty="0"/>
          </a:p>
          <a:p>
            <a:pPr marL="914400" lvl="2" indent="-228600">
              <a:buSzPts val="1650"/>
            </a:pPr>
            <a:r>
              <a:rPr lang="en-US" sz="2200" dirty="0"/>
              <a:t>Employment</a:t>
            </a:r>
            <a:endParaRPr dirty="0"/>
          </a:p>
          <a:p>
            <a:pPr marL="914400" lvl="2" indent="-228600">
              <a:buSzPts val="1650"/>
            </a:pPr>
            <a:r>
              <a:rPr lang="en-US" sz="2200" dirty="0"/>
              <a:t>Education/Training</a:t>
            </a:r>
            <a:endParaRPr dirty="0"/>
          </a:p>
          <a:p>
            <a:pPr marL="914400" lvl="2" indent="-228600">
              <a:buSzPts val="1650"/>
            </a:pPr>
            <a:r>
              <a:rPr lang="en-US" sz="2200" dirty="0"/>
              <a:t>Independent living skills (when appropriate)</a:t>
            </a:r>
            <a:endParaRPr dirty="0"/>
          </a:p>
          <a:p>
            <a:pPr indent="-457200">
              <a:buSzPts val="1620"/>
              <a:buFont typeface="Wingdings" panose="05000000000000000000" pitchFamily="2" charset="2"/>
              <a:buChar char="q"/>
            </a:pPr>
            <a:r>
              <a:rPr lang="en-US" sz="2700" dirty="0"/>
              <a:t>Includes needed and appropriate services (including employment services)</a:t>
            </a:r>
            <a:endParaRPr dirty="0"/>
          </a:p>
          <a:p>
            <a:pPr indent="-457200">
              <a:buSzPts val="1620"/>
              <a:buFont typeface="Wingdings" panose="05000000000000000000" pitchFamily="2" charset="2"/>
              <a:buChar char="q"/>
            </a:pPr>
            <a:r>
              <a:rPr lang="en-US" sz="2700" dirty="0"/>
              <a:t>Identifies interagency responsibilities</a:t>
            </a:r>
            <a:endParaRPr dirty="0"/>
          </a:p>
        </p:txBody>
      </p:sp>
      <p:sp>
        <p:nvSpPr>
          <p:cNvPr id="622" name="Google Shape;622;p73"/>
          <p:cNvSpPr txBox="1">
            <a:spLocks noGrp="1"/>
          </p:cNvSpPr>
          <p:nvPr>
            <p:ph type="sldNum" idx="12"/>
          </p:nvPr>
        </p:nvSpPr>
        <p:spPr>
          <a:xfrm>
            <a:off x="117231" y="1097280"/>
            <a:ext cx="533400" cy="562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80000"/>
              </a:lnSpc>
              <a:buClr>
                <a:srgbClr val="000000"/>
              </a:buClr>
              <a:buSzPts val="1200"/>
            </a:pPr>
            <a:fld id="{00000000-1234-1234-1234-123412341234}" type="slidenum">
              <a:rPr lang="en-US" sz="1200" kern="0">
                <a:solidFill>
                  <a:srgbClr val="000000"/>
                </a:solidFill>
              </a:rPr>
              <a:pPr>
                <a:lnSpc>
                  <a:spcPct val="80000"/>
                </a:lnSpc>
                <a:buClr>
                  <a:srgbClr val="000000"/>
                </a:buClr>
                <a:buSzPts val="1200"/>
              </a:pPr>
              <a:t>12</a:t>
            </a:fld>
            <a:endParaRPr sz="1200" kern="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74"/>
          <p:cNvSpPr txBox="1">
            <a:spLocks noGrp="1"/>
          </p:cNvSpPr>
          <p:nvPr>
            <p:ph type="title"/>
          </p:nvPr>
        </p:nvSpPr>
        <p:spPr>
          <a:xfrm>
            <a:off x="773723" y="228600"/>
            <a:ext cx="9516325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dirty="0"/>
              <a:t>IEP Planning Process</a:t>
            </a:r>
            <a:endParaRPr dirty="0"/>
          </a:p>
        </p:txBody>
      </p:sp>
      <p:sp>
        <p:nvSpPr>
          <p:cNvPr id="629" name="Google Shape;629;p74"/>
          <p:cNvSpPr txBox="1">
            <a:spLocks noGrp="1"/>
          </p:cNvSpPr>
          <p:nvPr>
            <p:ph type="body" idx="1"/>
          </p:nvPr>
        </p:nvSpPr>
        <p:spPr>
          <a:xfrm>
            <a:off x="1688892" y="1707630"/>
            <a:ext cx="8784236" cy="51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indent="-342900">
              <a:spcBef>
                <a:spcPts val="0"/>
              </a:spcBef>
              <a:buSzPts val="1500"/>
              <a:buFont typeface="Wingdings" panose="05000000000000000000" pitchFamily="2" charset="2"/>
              <a:buChar char="q"/>
            </a:pPr>
            <a:r>
              <a:rPr lang="en-US" sz="2500" dirty="0"/>
              <a:t>Transition plan should guide the IEP development</a:t>
            </a:r>
            <a:endParaRPr dirty="0"/>
          </a:p>
          <a:p>
            <a:pPr marL="342900" indent="-342900">
              <a:spcBef>
                <a:spcPts val="1900"/>
              </a:spcBef>
              <a:buSzPts val="1500"/>
              <a:buFont typeface="Wingdings" panose="05000000000000000000" pitchFamily="2" charset="2"/>
              <a:buChar char="q"/>
            </a:pPr>
            <a:r>
              <a:rPr lang="en-US" sz="2500" dirty="0"/>
              <a:t>Begin with the end in mind – should be a “results-oriented” process "focused on improving the academic and functional achievement of the child”</a:t>
            </a:r>
            <a:endParaRPr sz="1400" dirty="0"/>
          </a:p>
          <a:p>
            <a:pPr marL="342900" indent="-342900">
              <a:spcBef>
                <a:spcPts val="1900"/>
              </a:spcBef>
              <a:buSzPts val="1500"/>
              <a:buFont typeface="Wingdings" panose="05000000000000000000" pitchFamily="2" charset="2"/>
              <a:buChar char="q"/>
            </a:pPr>
            <a:r>
              <a:rPr lang="en-US" sz="2500" dirty="0"/>
              <a:t>Be a coordinated set of services</a:t>
            </a:r>
            <a:endParaRPr dirty="0"/>
          </a:p>
          <a:p>
            <a:pPr marL="342900" indent="-342900">
              <a:spcBef>
                <a:spcPts val="1900"/>
              </a:spcBef>
              <a:buSzPts val="1500"/>
              <a:buFont typeface="Wingdings" panose="05000000000000000000" pitchFamily="2" charset="2"/>
              <a:buChar char="q"/>
            </a:pPr>
            <a:r>
              <a:rPr lang="en-US" sz="2500" dirty="0"/>
              <a:t>Include representatives from community-based adult service agencies</a:t>
            </a:r>
            <a:endParaRPr dirty="0"/>
          </a:p>
          <a:p>
            <a:pPr marL="342900" indent="-342900">
              <a:spcBef>
                <a:spcPts val="1900"/>
              </a:spcBef>
              <a:buSzPts val="1500"/>
              <a:buFont typeface="Wingdings" panose="05000000000000000000" pitchFamily="2" charset="2"/>
              <a:buChar char="q"/>
            </a:pPr>
            <a:r>
              <a:rPr lang="en-US" sz="2500" dirty="0"/>
              <a:t>Include partnerships with community members, businesses, and organizations of relevance to planning and goals</a:t>
            </a:r>
            <a:endParaRPr dirty="0"/>
          </a:p>
        </p:txBody>
      </p:sp>
      <p:sp>
        <p:nvSpPr>
          <p:cNvPr id="630" name="Google Shape;630;p74"/>
          <p:cNvSpPr txBox="1">
            <a:spLocks noGrp="1"/>
          </p:cNvSpPr>
          <p:nvPr>
            <p:ph type="sldNum" idx="12"/>
          </p:nvPr>
        </p:nvSpPr>
        <p:spPr>
          <a:xfrm>
            <a:off x="117231" y="1219200"/>
            <a:ext cx="533400" cy="384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80000"/>
              </a:lnSpc>
              <a:buClr>
                <a:schemeClr val="dk1"/>
              </a:buClr>
              <a:buSzPts val="1200"/>
            </a:pPr>
            <a:fld id="{00000000-1234-1234-1234-123412341234}" type="slidenum">
              <a:rPr lang="en-US" sz="1200"/>
              <a:pPr>
                <a:lnSpc>
                  <a:spcPct val="80000"/>
                </a:lnSpc>
                <a:buClr>
                  <a:schemeClr val="dk1"/>
                </a:buClr>
                <a:buSzPts val="1200"/>
              </a:pPr>
              <a:t>13</a:t>
            </a:fld>
            <a:endParaRPr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257ED-F4E3-44ED-A7AE-1B56F6B12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196" y="640080"/>
            <a:ext cx="9720776" cy="579120"/>
          </a:xfrm>
        </p:spPr>
        <p:txBody>
          <a:bodyPr/>
          <a:lstStyle/>
          <a:p>
            <a:r>
              <a:rPr lang="en-US" sz="4000" dirty="0"/>
              <a:t>Quality Assessment = Quality IEPs = </a:t>
            </a:r>
            <a:br>
              <a:rPr lang="en-US" sz="3800" dirty="0"/>
            </a:br>
            <a:r>
              <a:rPr lang="en-US" sz="4000" dirty="0"/>
              <a:t>Better Outcomes for Students</a:t>
            </a:r>
            <a:br>
              <a:rPr lang="en-US" sz="3600" b="1" dirty="0"/>
            </a:br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24B779-06F0-4AEC-872D-E6CE626BE9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2196" y="1516064"/>
            <a:ext cx="10776751" cy="4293893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In order to improve student post-school outcomes, </a:t>
            </a:r>
            <a:r>
              <a:rPr lang="en-US" sz="2400" b="1" i="1" dirty="0"/>
              <a:t>begin with the end in mind</a:t>
            </a:r>
            <a:r>
              <a:rPr lang="en-US" sz="2400" dirty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Letting the student’s post-secondary goal drive the entire IEP is one way to begin with the end in mind.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Teachers should conduct assessments with students 1-1.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Comprehensive transition assessment tools need to be used first, then given time to gather data &amp; determine which informal assessment need to be completed.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“Whaddya wanna be when you grow up?” interview that tends to occur 30 minutes prior to the IEP meeting is </a:t>
            </a:r>
            <a:r>
              <a:rPr lang="en-US" sz="2400" u="sng" dirty="0"/>
              <a:t>not</a:t>
            </a:r>
            <a:r>
              <a:rPr lang="en-US" sz="2400" dirty="0"/>
              <a:t> an assessment, nor is it effective.</a:t>
            </a:r>
          </a:p>
          <a:p>
            <a:pPr marL="118110" indent="0">
              <a:buNone/>
            </a:pPr>
            <a:endParaRPr lang="en-US" sz="2400" b="1" dirty="0"/>
          </a:p>
          <a:p>
            <a:pPr marL="118110" indent="0">
              <a:buNone/>
            </a:pPr>
            <a:r>
              <a:rPr lang="en-US" sz="2400" b="1" dirty="0"/>
              <a:t>     **Parents can and should provide input to the IEP’s Transition Plan**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7372A2-B632-4B75-AAE8-F3C979B02FE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-US" sz="1200" kern="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14</a:t>
            </a:fld>
            <a:endParaRPr lang="en-US" sz="1200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0280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F291896-FE27-4648-9433-501A7E284F7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z="1200" smtClean="0"/>
              <a:pPr/>
              <a:t>15</a:t>
            </a:fld>
            <a:endParaRPr lang="en-US" sz="1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D2E489-F79F-4781-82E0-D5F217EA16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446" y="0"/>
            <a:ext cx="86234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2320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FB8F236-559D-4A0B-80EA-D362F11306F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z="1200" smtClean="0"/>
              <a:pPr/>
              <a:t>16</a:t>
            </a:fld>
            <a:endParaRPr lang="en-US" sz="1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B745CA-74E6-494D-BF75-0E80BF259D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1291" y="0"/>
            <a:ext cx="83694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2366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2523858" y="2782826"/>
            <a:ext cx="7144284" cy="1673225"/>
          </a:xfrm>
        </p:spPr>
        <p:txBody>
          <a:bodyPr/>
          <a:lstStyle/>
          <a:p>
            <a:pPr marL="685800" indent="-457200">
              <a:buClr>
                <a:srgbClr val="D16349"/>
              </a:buClr>
              <a:buFont typeface="Wingdings" panose="05000000000000000000" pitchFamily="2" charset="2"/>
              <a:buChar char="q"/>
            </a:pPr>
            <a:r>
              <a:rPr lang="en-US" sz="3600" dirty="0">
                <a:solidFill>
                  <a:schemeClr val="tx1"/>
                </a:solidFill>
              </a:rPr>
              <a:t>Discovering Passion (Parents\Families)</a:t>
            </a:r>
          </a:p>
          <a:p>
            <a:pPr marL="228600" indent="0">
              <a:buClr>
                <a:srgbClr val="D16349"/>
              </a:buClr>
            </a:pPr>
            <a:endParaRPr lang="en-US" sz="36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eaLnBrk="1" latinLnBrk="0" hangingPunct="1"/>
            <a:fld id="{2C6B1FF6-39B9-40F5-8B67-33C6354A3D4F}" type="slidenum">
              <a:rPr lang="en-US" sz="1200">
                <a:solidFill>
                  <a:schemeClr val="tx1"/>
                </a:solidFill>
              </a:rPr>
              <a:pPr eaLnBrk="1" latinLnBrk="0" hangingPunct="1"/>
              <a:t>17</a:t>
            </a:fld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Activity</a:t>
            </a:r>
          </a:p>
        </p:txBody>
      </p:sp>
    </p:spTree>
    <p:extLst>
      <p:ext uri="{BB962C8B-B14F-4D97-AF65-F5344CB8AC3E}">
        <p14:creationId xmlns:p14="http://schemas.microsoft.com/office/powerpoint/2010/main" val="37980692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lang="en-US" sz="1200">
                <a:solidFill>
                  <a:schemeClr val="tx1"/>
                </a:solidFill>
              </a:rPr>
              <a:pPr eaLnBrk="1" latinLnBrk="0" hangingPunct="1"/>
              <a:t>18</a:t>
            </a:fld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6" name="Picture 3" descr="E:\activities\discovering passions pi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860" y="163740"/>
            <a:ext cx="5191806" cy="67093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96287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75"/>
          <p:cNvSpPr txBox="1">
            <a:spLocks noGrp="1"/>
          </p:cNvSpPr>
          <p:nvPr>
            <p:ph type="title"/>
          </p:nvPr>
        </p:nvSpPr>
        <p:spPr>
          <a:xfrm>
            <a:off x="773723" y="228600"/>
            <a:ext cx="9516325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dirty="0"/>
              <a:t>Post-secondary/Transition IEP</a:t>
            </a:r>
            <a:endParaRPr sz="4000" dirty="0"/>
          </a:p>
        </p:txBody>
      </p:sp>
      <p:sp>
        <p:nvSpPr>
          <p:cNvPr id="637" name="Google Shape;637;p75"/>
          <p:cNvSpPr txBox="1">
            <a:spLocks noGrp="1"/>
          </p:cNvSpPr>
          <p:nvPr>
            <p:ph type="body" idx="1"/>
          </p:nvPr>
        </p:nvSpPr>
        <p:spPr>
          <a:xfrm>
            <a:off x="2136775" y="1600200"/>
            <a:ext cx="8153400" cy="49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spcBef>
                <a:spcPts val="0"/>
              </a:spcBef>
              <a:buSzPts val="1620"/>
              <a:buNone/>
            </a:pPr>
            <a:r>
              <a:rPr lang="en-US" sz="3200" dirty="0"/>
              <a:t>Examples of Activities to include in IEP:</a:t>
            </a:r>
          </a:p>
          <a:p>
            <a:pPr indent="-457200">
              <a:spcBef>
                <a:spcPts val="0"/>
              </a:spcBef>
              <a:buSzPts val="1620"/>
              <a:buFont typeface="Wingdings" panose="05000000000000000000" pitchFamily="2" charset="2"/>
              <a:buChar char="q"/>
            </a:pPr>
            <a:r>
              <a:rPr lang="en-US" sz="2600" dirty="0"/>
              <a:t>Attend Eastern Nebraska Transition Conference</a:t>
            </a:r>
          </a:p>
          <a:p>
            <a:pPr indent="-457200">
              <a:spcBef>
                <a:spcPts val="0"/>
              </a:spcBef>
              <a:buSzPts val="1620"/>
              <a:buFont typeface="Wingdings" panose="05000000000000000000" pitchFamily="2" charset="2"/>
              <a:buChar char="q"/>
            </a:pPr>
            <a:r>
              <a:rPr lang="en-US" sz="2600" dirty="0"/>
              <a:t>Take a Community Based Learning class</a:t>
            </a:r>
          </a:p>
          <a:p>
            <a:pPr indent="-457200">
              <a:spcBef>
                <a:spcPts val="0"/>
              </a:spcBef>
              <a:buSzPts val="1620"/>
              <a:buFont typeface="Wingdings" panose="05000000000000000000" pitchFamily="2" charset="2"/>
              <a:buChar char="q"/>
            </a:pPr>
            <a:r>
              <a:rPr lang="en-US" sz="2600" dirty="0"/>
              <a:t>Visit the Student Services office at local college</a:t>
            </a:r>
          </a:p>
          <a:p>
            <a:pPr indent="-457200">
              <a:spcBef>
                <a:spcPts val="0"/>
              </a:spcBef>
              <a:buSzPts val="1620"/>
              <a:buFont typeface="Wingdings" panose="05000000000000000000" pitchFamily="2" charset="2"/>
              <a:buChar char="q"/>
            </a:pPr>
            <a:r>
              <a:rPr lang="en-US" sz="2600" dirty="0"/>
              <a:t>Attend the Project SEARCH Job Fair</a:t>
            </a:r>
          </a:p>
          <a:p>
            <a:pPr indent="-457200">
              <a:spcBef>
                <a:spcPts val="0"/>
              </a:spcBef>
              <a:buSzPts val="1620"/>
              <a:buFont typeface="Wingdings" panose="05000000000000000000" pitchFamily="2" charset="2"/>
              <a:buChar char="q"/>
            </a:pPr>
            <a:r>
              <a:rPr lang="en-US" sz="2600" dirty="0"/>
              <a:t>Complete a 1 day job shadow of ______ (insert career interest)</a:t>
            </a:r>
          </a:p>
          <a:p>
            <a:pPr indent="-457200">
              <a:spcBef>
                <a:spcPts val="0"/>
              </a:spcBef>
              <a:buSzPts val="1620"/>
              <a:buFont typeface="Wingdings" panose="05000000000000000000" pitchFamily="2" charset="2"/>
              <a:buChar char="q"/>
            </a:pPr>
            <a:r>
              <a:rPr lang="en-US" sz="2600" dirty="0"/>
              <a:t>Take pre-ACT</a:t>
            </a:r>
          </a:p>
          <a:p>
            <a:pPr indent="-457200">
              <a:spcBef>
                <a:spcPts val="0"/>
              </a:spcBef>
              <a:buSzPts val="1620"/>
              <a:buFont typeface="Wingdings" panose="05000000000000000000" pitchFamily="2" charset="2"/>
              <a:buChar char="q"/>
            </a:pPr>
            <a:r>
              <a:rPr lang="en-US" sz="2600" dirty="0"/>
              <a:t>Meet monthly with Nebraska VR counselor </a:t>
            </a:r>
          </a:p>
          <a:p>
            <a:pPr indent="-457200">
              <a:spcBef>
                <a:spcPts val="0"/>
              </a:spcBef>
              <a:buSzPts val="1620"/>
              <a:buFont typeface="Wingdings" panose="05000000000000000000" pitchFamily="2" charset="2"/>
              <a:buChar char="q"/>
            </a:pPr>
            <a:r>
              <a:rPr lang="en-US" sz="2600" dirty="0"/>
              <a:t>Lead my own IEP</a:t>
            </a:r>
          </a:p>
          <a:p>
            <a:pPr indent="-457200">
              <a:spcBef>
                <a:spcPts val="0"/>
              </a:spcBef>
              <a:buSzPts val="1620"/>
              <a:buFont typeface="Wingdings" panose="05000000000000000000" pitchFamily="2" charset="2"/>
              <a:buChar char="q"/>
            </a:pPr>
            <a:r>
              <a:rPr lang="en-US" sz="2600" dirty="0"/>
              <a:t>Participate in mock interview through Career Exploration Class</a:t>
            </a:r>
          </a:p>
          <a:p>
            <a:pPr indent="-457200">
              <a:spcBef>
                <a:spcPts val="0"/>
              </a:spcBef>
              <a:buSzPts val="1620"/>
              <a:buFont typeface="Wingdings" panose="05000000000000000000" pitchFamily="2" charset="2"/>
              <a:buChar char="q"/>
            </a:pPr>
            <a:endParaRPr lang="en-US" sz="2700" dirty="0"/>
          </a:p>
          <a:p>
            <a:pPr indent="-457200">
              <a:spcBef>
                <a:spcPts val="0"/>
              </a:spcBef>
              <a:buSzPts val="1620"/>
              <a:buFont typeface="Wingdings" panose="05000000000000000000" pitchFamily="2" charset="2"/>
              <a:buChar char="q"/>
            </a:pPr>
            <a:endParaRPr lang="en-US" sz="2700" dirty="0"/>
          </a:p>
          <a:p>
            <a:pPr indent="-457200">
              <a:spcBef>
                <a:spcPts val="0"/>
              </a:spcBef>
              <a:buSzPts val="1620"/>
              <a:buFont typeface="Wingdings" panose="05000000000000000000" pitchFamily="2" charset="2"/>
              <a:buChar char="q"/>
            </a:pPr>
            <a:endParaRPr dirty="0"/>
          </a:p>
        </p:txBody>
      </p:sp>
      <p:sp>
        <p:nvSpPr>
          <p:cNvPr id="638" name="Google Shape;638;p75"/>
          <p:cNvSpPr txBox="1">
            <a:spLocks noGrp="1"/>
          </p:cNvSpPr>
          <p:nvPr>
            <p:ph type="sldNum" idx="12"/>
          </p:nvPr>
        </p:nvSpPr>
        <p:spPr>
          <a:xfrm>
            <a:off x="103163" y="1219201"/>
            <a:ext cx="5334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80000"/>
              </a:lnSpc>
              <a:buClr>
                <a:srgbClr val="000000"/>
              </a:buClr>
              <a:buSzPts val="1200"/>
            </a:pPr>
            <a:fld id="{00000000-1234-1234-1234-123412341234}" type="slidenum">
              <a:rPr lang="en-US" sz="1200" kern="0">
                <a:solidFill>
                  <a:srgbClr val="000000"/>
                </a:solidFill>
              </a:rPr>
              <a:pPr>
                <a:lnSpc>
                  <a:spcPct val="80000"/>
                </a:lnSpc>
                <a:buClr>
                  <a:srgbClr val="000000"/>
                </a:buClr>
                <a:buSzPts val="1200"/>
              </a:pPr>
              <a:t>19</a:t>
            </a:fld>
            <a:endParaRPr sz="1200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410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extLst>
              <a:ext uri="{FF2B5EF4-FFF2-40B4-BE49-F238E27FC236}">
                <a16:creationId xmlns:a16="http://schemas.microsoft.com/office/drawing/2014/main" id="{C7C8B847-17A9-48C0-85A8-05DAB25CF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0" y="304800"/>
            <a:ext cx="8382000" cy="6096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altLang="en-US" sz="4000" b="1" dirty="0">
                <a:cs typeface="Tunga" panose="020B0502040204020203" pitchFamily="34" charset="0"/>
              </a:rPr>
              <a:t>PTI Nebraska</a:t>
            </a:r>
          </a:p>
        </p:txBody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id="{DC77DCD0-2279-45EB-858B-74C938516713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>
          <a:xfrm>
            <a:off x="2133600" y="1266092"/>
            <a:ext cx="7848600" cy="5287108"/>
          </a:xfrm>
        </p:spPr>
        <p:txBody>
          <a:bodyPr>
            <a:normAutofit lnSpcReduction="10000"/>
          </a:bodyPr>
          <a:lstStyle/>
          <a:p>
            <a:pPr indent="-173736">
              <a:lnSpc>
                <a:spcPct val="80000"/>
              </a:lnSpc>
              <a:defRPr/>
            </a:pPr>
            <a:endParaRPr lang="en-US" sz="200" dirty="0"/>
          </a:p>
          <a:p>
            <a:pPr indent="-173736">
              <a:lnSpc>
                <a:spcPct val="80000"/>
              </a:lnSpc>
              <a:buNone/>
              <a:defRPr/>
            </a:pPr>
            <a:r>
              <a:rPr lang="en-US" sz="200" dirty="0"/>
              <a:t> </a:t>
            </a:r>
          </a:p>
          <a:p>
            <a:pPr>
              <a:buFont typeface="Wingdings" panose="05000000000000000000" pitchFamily="2" charset="2"/>
              <a:buChar char="q"/>
              <a:defRPr/>
            </a:pPr>
            <a:r>
              <a:rPr lang="en-US" sz="2800" dirty="0">
                <a:solidFill>
                  <a:schemeClr val="tx1"/>
                </a:solidFill>
              </a:rPr>
              <a:t>a statewide resource for families of children with disabilities or special healthcare needs</a:t>
            </a:r>
          </a:p>
          <a:p>
            <a:pPr>
              <a:buFont typeface="Wingdings" panose="05000000000000000000" pitchFamily="2" charset="2"/>
              <a:buChar char="q"/>
              <a:defRPr/>
            </a:pPr>
            <a:r>
              <a:rPr lang="en-US" sz="2800" dirty="0">
                <a:solidFill>
                  <a:schemeClr val="tx1"/>
                </a:solidFill>
              </a:rPr>
              <a:t>provides training, information and support to parents who have a child/children receiving early intervention, special education or healthcare services</a:t>
            </a:r>
          </a:p>
          <a:p>
            <a:pPr>
              <a:buFont typeface="Wingdings" panose="05000000000000000000" pitchFamily="2" charset="2"/>
              <a:buChar char="q"/>
              <a:defRPr/>
            </a:pPr>
            <a:r>
              <a:rPr lang="en-US" sz="2800" dirty="0">
                <a:solidFill>
                  <a:schemeClr val="tx1"/>
                </a:solidFill>
              </a:rPr>
              <a:t>serves families of children with special needs/healthcare needs age birth through 26 anywhere in the State of Nebraska</a:t>
            </a:r>
          </a:p>
          <a:p>
            <a:pPr>
              <a:buFont typeface="Wingdings" panose="05000000000000000000" pitchFamily="2" charset="2"/>
              <a:buChar char="q"/>
              <a:defRPr/>
            </a:pPr>
            <a:r>
              <a:rPr lang="en-US" sz="2800" dirty="0">
                <a:solidFill>
                  <a:schemeClr val="tx1"/>
                </a:solidFill>
              </a:rPr>
              <a:t>a non-profit organization funded by the Federal Department of Education (OSEP) and the Nebraska Department of Education (NDE) </a:t>
            </a:r>
          </a:p>
          <a:p>
            <a:pPr marL="0" indent="0">
              <a:lnSpc>
                <a:spcPct val="80000"/>
              </a:lnSpc>
              <a:buNone/>
              <a:defRPr/>
            </a:pPr>
            <a:endParaRPr lang="en-US" sz="2800" dirty="0"/>
          </a:p>
          <a:p>
            <a:pPr indent="-173736">
              <a:lnSpc>
                <a:spcPct val="80000"/>
              </a:lnSpc>
              <a:buNone/>
              <a:defRPr/>
            </a:pPr>
            <a:endParaRPr lang="en-US" sz="2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5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5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5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5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8" grpId="0"/>
      <p:bldP spid="65539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50998-8096-4854-9863-9625C19B4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Preparing for Independence: ACTION STEPS	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B838F4-5EB8-4882-89CE-B12A8E6949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6864" y="773723"/>
            <a:ext cx="10871200" cy="5855677"/>
          </a:xfrm>
        </p:spPr>
        <p:txBody>
          <a:bodyPr/>
          <a:lstStyle/>
          <a:p>
            <a:pPr marL="570231" lvl="1" indent="0">
              <a:buClr>
                <a:schemeClr val="accent2"/>
              </a:buClr>
              <a:buNone/>
            </a:pPr>
            <a:r>
              <a:rPr lang="en-US" sz="3600" dirty="0"/>
              <a:t>  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en-US" sz="2800" b="1" dirty="0"/>
              <a:t>Model work expectations</a:t>
            </a:r>
          </a:p>
          <a:p>
            <a:pPr lvl="3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Practice “soft skills” at home</a:t>
            </a:r>
          </a:p>
          <a:p>
            <a:pPr lvl="3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Assign responsibilities and hold accountable</a:t>
            </a:r>
          </a:p>
          <a:p>
            <a:pPr lvl="3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Maintain high expectations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en-US" sz="2800" b="1" dirty="0"/>
              <a:t>Mentor</a:t>
            </a:r>
          </a:p>
          <a:p>
            <a:pPr lvl="3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Use volunteer experiences to build work skills and resume</a:t>
            </a:r>
          </a:p>
          <a:p>
            <a:pPr lvl="3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Try several experiences so youth can explore different types of job</a:t>
            </a:r>
            <a:r>
              <a:rPr lang="en-US" sz="2200" dirty="0"/>
              <a:t>	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en-US" sz="2800" b="1" dirty="0"/>
              <a:t>Network</a:t>
            </a:r>
          </a:p>
          <a:p>
            <a:pPr lvl="3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Relationships, not want ads, provide the most job opportunities</a:t>
            </a:r>
          </a:p>
          <a:p>
            <a:pPr lvl="3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Everyone has a network within their community they can use</a:t>
            </a:r>
          </a:p>
          <a:p>
            <a:pPr lvl="3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How did you find </a:t>
            </a:r>
            <a:r>
              <a:rPr lang="en-US" sz="2400" i="1" dirty="0"/>
              <a:t>your</a:t>
            </a:r>
            <a:r>
              <a:rPr lang="en-US" sz="2400" dirty="0"/>
              <a:t> first job?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C73DA8-BEDD-4CF7-AF37-91B3B48D60E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z="1200" smtClean="0"/>
              <a:pPr/>
              <a:t>20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5445623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59"/>
          <p:cNvSpPr txBox="1">
            <a:spLocks noGrp="1"/>
          </p:cNvSpPr>
          <p:nvPr>
            <p:ph type="title"/>
          </p:nvPr>
        </p:nvSpPr>
        <p:spPr>
          <a:xfrm>
            <a:off x="703385" y="228600"/>
            <a:ext cx="9586663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b="0" i="0" u="none" strike="noStrike" cap="none" dirty="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Building a Support Network</a:t>
            </a:r>
            <a:endParaRPr dirty="0"/>
          </a:p>
        </p:txBody>
      </p:sp>
      <p:sp>
        <p:nvSpPr>
          <p:cNvPr id="500" name="Google Shape;500;p59"/>
          <p:cNvSpPr txBox="1">
            <a:spLocks noGrp="1"/>
          </p:cNvSpPr>
          <p:nvPr>
            <p:ph type="body" idx="1"/>
          </p:nvPr>
        </p:nvSpPr>
        <p:spPr>
          <a:xfrm>
            <a:off x="2136648" y="1600200"/>
            <a:ext cx="81534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457200">
              <a:spcBef>
                <a:spcPts val="0"/>
              </a:spcBef>
              <a:buSzPts val="1680"/>
              <a:buFont typeface="Wingdings" panose="05000000000000000000" pitchFamily="2" charset="2"/>
              <a:buChar char="q"/>
            </a:pPr>
            <a:r>
              <a:rPr lang="en-US" sz="3200" dirty="0"/>
              <a:t>Inviting people to become a support</a:t>
            </a:r>
            <a:endParaRPr sz="1400" dirty="0"/>
          </a:p>
          <a:p>
            <a:pPr indent="-457200">
              <a:buSzPts val="1680"/>
              <a:buFont typeface="Wingdings" panose="05000000000000000000" pitchFamily="2" charset="2"/>
              <a:buChar char="q"/>
            </a:pPr>
            <a:r>
              <a:rPr lang="en-US" sz="3200" dirty="0"/>
              <a:t>Person-centered planning</a:t>
            </a:r>
            <a:endParaRPr sz="3200" dirty="0"/>
          </a:p>
          <a:p>
            <a:pPr marL="709613" lvl="1" indent="-342900">
              <a:buClr>
                <a:schemeClr val="accent2"/>
              </a:buClr>
              <a:buSzPts val="1750"/>
              <a:buFont typeface="Wingdings" panose="05000000000000000000" pitchFamily="2" charset="2"/>
              <a:buChar char="§"/>
            </a:pPr>
            <a:r>
              <a:rPr lang="en-US" sz="2500" dirty="0"/>
              <a:t>PATH - Planning Alternative Tomorrows with Hope</a:t>
            </a:r>
            <a:endParaRPr dirty="0"/>
          </a:p>
          <a:p>
            <a:pPr marL="709613" lvl="1" indent="-342900">
              <a:buClr>
                <a:schemeClr val="accent2"/>
              </a:buClr>
              <a:buSzPts val="1750"/>
              <a:buFont typeface="Wingdings" panose="05000000000000000000" pitchFamily="2" charset="2"/>
              <a:buChar char="§"/>
            </a:pPr>
            <a:r>
              <a:rPr lang="en-US" sz="2500" dirty="0"/>
              <a:t>MAPS - Making Action Plans </a:t>
            </a:r>
            <a:endParaRPr dirty="0"/>
          </a:p>
          <a:p>
            <a:pPr marL="709613" lvl="1" indent="-342900">
              <a:buClr>
                <a:schemeClr val="accent2"/>
              </a:buClr>
              <a:buSzPts val="1750"/>
              <a:buFont typeface="Wingdings" panose="05000000000000000000" pitchFamily="2" charset="2"/>
              <a:buChar char="§"/>
            </a:pPr>
            <a:r>
              <a:rPr lang="en-US" sz="2500" dirty="0"/>
              <a:t>GAP - Group Action Planning</a:t>
            </a:r>
            <a:endParaRPr dirty="0"/>
          </a:p>
        </p:txBody>
      </p:sp>
      <p:sp>
        <p:nvSpPr>
          <p:cNvPr id="501" name="Google Shape;501;p59"/>
          <p:cNvSpPr txBox="1">
            <a:spLocks noGrp="1"/>
          </p:cNvSpPr>
          <p:nvPr>
            <p:ph type="sldNum" idx="12"/>
          </p:nvPr>
        </p:nvSpPr>
        <p:spPr>
          <a:xfrm>
            <a:off x="169985" y="1219201"/>
            <a:ext cx="5334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80000"/>
              </a:lnSpc>
              <a:buClr>
                <a:srgbClr val="000000"/>
              </a:buClr>
              <a:buSzPts val="1200"/>
            </a:pPr>
            <a:fld id="{00000000-1234-1234-1234-123412341234}" type="slidenum">
              <a:rPr lang="en-US" sz="1200" kern="0">
                <a:solidFill>
                  <a:srgbClr val="000000"/>
                </a:solidFill>
              </a:rPr>
              <a:pPr>
                <a:lnSpc>
                  <a:spcPct val="80000"/>
                </a:lnSpc>
                <a:buClr>
                  <a:srgbClr val="000000"/>
                </a:buClr>
                <a:buSzPts val="1200"/>
              </a:pPr>
              <a:t>21</a:t>
            </a:fld>
            <a:endParaRPr sz="1200" kern="0" dirty="0">
              <a:solidFill>
                <a:srgbClr val="000000"/>
              </a:solidFill>
            </a:endParaRPr>
          </a:p>
        </p:txBody>
      </p:sp>
      <p:pic>
        <p:nvPicPr>
          <p:cNvPr id="502" name="Google Shape;502;p59" descr="A plan where you put down stuff you have to accomplish and how fill it be done. " title="Planing 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69853" y="4419602"/>
            <a:ext cx="5814053" cy="2057398"/>
          </a:xfrm>
          <a:prstGeom prst="rect">
            <a:avLst/>
          </a:prstGeom>
          <a:noFill/>
          <a:ln>
            <a:noFill/>
          </a:ln>
        </p:spPr>
      </p:pic>
      <p:sp>
        <p:nvSpPr>
          <p:cNvPr id="503" name="Google Shape;503;p59"/>
          <p:cNvSpPr txBox="1"/>
          <p:nvPr/>
        </p:nvSpPr>
        <p:spPr>
          <a:xfrm>
            <a:off x="2667001" y="6504802"/>
            <a:ext cx="289642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</a:pPr>
            <a:r>
              <a:rPr lang="en-US" sz="1200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http://www.imaginebetter.co.nz/planning</a:t>
            </a:r>
            <a:endParaRPr sz="1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60"/>
          <p:cNvSpPr txBox="1">
            <a:spLocks noGrp="1"/>
          </p:cNvSpPr>
          <p:nvPr>
            <p:ph type="title"/>
          </p:nvPr>
        </p:nvSpPr>
        <p:spPr>
          <a:xfrm>
            <a:off x="492368" y="228600"/>
            <a:ext cx="11535509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90909"/>
              </a:lnSpc>
            </a:pPr>
            <a:r>
              <a:rPr lang="en-US" sz="3800" dirty="0"/>
              <a:t>How Families Contribute to the Employment Process</a:t>
            </a:r>
            <a:endParaRPr sz="3800" dirty="0"/>
          </a:p>
        </p:txBody>
      </p:sp>
      <p:sp>
        <p:nvSpPr>
          <p:cNvPr id="511" name="Google Shape;511;p60"/>
          <p:cNvSpPr txBox="1">
            <a:spLocks noGrp="1"/>
          </p:cNvSpPr>
          <p:nvPr>
            <p:ph type="body" idx="1"/>
          </p:nvPr>
        </p:nvSpPr>
        <p:spPr>
          <a:xfrm>
            <a:off x="1778833" y="1600200"/>
            <a:ext cx="8784236" cy="50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indent="-457200">
              <a:spcBef>
                <a:spcPts val="0"/>
              </a:spcBef>
              <a:buSzPts val="1680"/>
              <a:buFont typeface="Wingdings" panose="05000000000000000000" pitchFamily="2" charset="2"/>
              <a:buChar char="q"/>
            </a:pPr>
            <a:r>
              <a:rPr lang="en-US" sz="2800" dirty="0"/>
              <a:t>Look for the individual’s skills and passions</a:t>
            </a:r>
            <a:endParaRPr dirty="0"/>
          </a:p>
          <a:p>
            <a:pPr indent="-457200">
              <a:buSzPts val="1680"/>
              <a:buFont typeface="Wingdings" panose="05000000000000000000" pitchFamily="2" charset="2"/>
              <a:buChar char="q"/>
            </a:pPr>
            <a:r>
              <a:rPr lang="en-US" sz="2800" dirty="0"/>
              <a:t>Assist with brainstorming business/job ideas</a:t>
            </a:r>
            <a:endParaRPr dirty="0"/>
          </a:p>
          <a:p>
            <a:pPr indent="-457200">
              <a:buSzPts val="1680"/>
              <a:buFont typeface="Wingdings" panose="05000000000000000000" pitchFamily="2" charset="2"/>
              <a:buChar char="q"/>
            </a:pPr>
            <a:r>
              <a:rPr lang="en-US" sz="2800" dirty="0"/>
              <a:t>Encourage creativity</a:t>
            </a:r>
            <a:endParaRPr dirty="0"/>
          </a:p>
          <a:p>
            <a:pPr indent="-457200">
              <a:buSzPts val="1680"/>
              <a:buFont typeface="Wingdings" panose="05000000000000000000" pitchFamily="2" charset="2"/>
              <a:buChar char="q"/>
            </a:pPr>
            <a:r>
              <a:rPr lang="en-US" sz="2800" dirty="0"/>
              <a:t>Plan for employment through IEP transition goals</a:t>
            </a:r>
            <a:endParaRPr dirty="0"/>
          </a:p>
          <a:p>
            <a:pPr indent="-457200">
              <a:buSzPts val="1680"/>
              <a:buFont typeface="Wingdings" panose="05000000000000000000" pitchFamily="2" charset="2"/>
              <a:buChar char="q"/>
            </a:pPr>
            <a:r>
              <a:rPr lang="en-US" sz="2800" dirty="0"/>
              <a:t>Network</a:t>
            </a:r>
            <a:endParaRPr dirty="0"/>
          </a:p>
          <a:p>
            <a:pPr indent="-457200">
              <a:buSzPts val="1680"/>
              <a:buFont typeface="Wingdings" panose="05000000000000000000" pitchFamily="2" charset="2"/>
              <a:buChar char="q"/>
            </a:pPr>
            <a:r>
              <a:rPr lang="en-US" sz="2800" dirty="0"/>
              <a:t>Share job contacts</a:t>
            </a:r>
            <a:endParaRPr dirty="0"/>
          </a:p>
          <a:p>
            <a:pPr indent="-457200">
              <a:buSzPts val="1680"/>
              <a:buFont typeface="Wingdings" panose="05000000000000000000" pitchFamily="2" charset="2"/>
              <a:buChar char="q"/>
            </a:pPr>
            <a:r>
              <a:rPr lang="en-US" sz="2800" dirty="0"/>
              <a:t>Inform the job coach of any problems or issues</a:t>
            </a:r>
            <a:endParaRPr dirty="0"/>
          </a:p>
          <a:p>
            <a:pPr indent="-457200">
              <a:buSzPts val="1680"/>
              <a:buFont typeface="Wingdings" panose="05000000000000000000" pitchFamily="2" charset="2"/>
              <a:buChar char="q"/>
            </a:pPr>
            <a:r>
              <a:rPr lang="en-US" sz="2800" dirty="0"/>
              <a:t>Participate in problem solving</a:t>
            </a:r>
            <a:endParaRPr dirty="0"/>
          </a:p>
          <a:p>
            <a:pPr indent="-457200">
              <a:buSzPts val="1680"/>
              <a:buFont typeface="Wingdings" panose="05000000000000000000" pitchFamily="2" charset="2"/>
              <a:buChar char="q"/>
            </a:pPr>
            <a:r>
              <a:rPr lang="en-US" sz="2800" dirty="0"/>
              <a:t>Monitor service delivery and quality</a:t>
            </a:r>
            <a:endParaRPr dirty="0"/>
          </a:p>
        </p:txBody>
      </p:sp>
      <p:sp>
        <p:nvSpPr>
          <p:cNvPr id="512" name="Google Shape;512;p60"/>
          <p:cNvSpPr txBox="1">
            <a:spLocks noGrp="1"/>
          </p:cNvSpPr>
          <p:nvPr>
            <p:ph type="sldNum" idx="12"/>
          </p:nvPr>
        </p:nvSpPr>
        <p:spPr>
          <a:xfrm>
            <a:off x="145366" y="1219201"/>
            <a:ext cx="5334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80000"/>
              </a:lnSpc>
              <a:buClr>
                <a:schemeClr val="dk1"/>
              </a:buClr>
              <a:buSzPts val="1200"/>
            </a:pPr>
            <a:fld id="{00000000-1234-1234-1234-123412341234}" type="slidenum">
              <a:rPr lang="en-US" sz="1200"/>
              <a:pPr>
                <a:lnSpc>
                  <a:spcPct val="80000"/>
                </a:lnSpc>
                <a:buClr>
                  <a:schemeClr val="dk1"/>
                </a:buClr>
                <a:buSzPts val="1200"/>
              </a:pPr>
              <a:t>22</a:t>
            </a:fld>
            <a:endParaRPr sz="1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2462640" y="2677289"/>
            <a:ext cx="7620000" cy="3179825"/>
          </a:xfrm>
        </p:spPr>
        <p:txBody>
          <a:bodyPr/>
          <a:lstStyle/>
          <a:p>
            <a:pPr marL="685800" indent="-457200">
              <a:buClr>
                <a:srgbClr val="D16349"/>
              </a:buClr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tx1"/>
                </a:solidFill>
              </a:rPr>
              <a:t>Who are the people in your life?</a:t>
            </a:r>
          </a:p>
          <a:p>
            <a:pPr marL="685800" indent="-457200">
              <a:buClr>
                <a:srgbClr val="D16349"/>
              </a:buClr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tx1"/>
                </a:solidFill>
              </a:rPr>
              <a:t>Who are the people who have helped?</a:t>
            </a:r>
          </a:p>
          <a:p>
            <a:pPr marL="685800" indent="-457200">
              <a:buClr>
                <a:srgbClr val="D16349"/>
              </a:buClr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tx1"/>
                </a:solidFill>
              </a:rPr>
              <a:t>Who are the people who have information?</a:t>
            </a:r>
          </a:p>
          <a:p>
            <a:pPr marL="685800" indent="-457200">
              <a:buClr>
                <a:srgbClr val="D16349"/>
              </a:buClr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tx1"/>
                </a:solidFill>
              </a:rPr>
              <a:t>Who are the people with whom you want to connect?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eaLnBrk="1" latinLnBrk="0" hangingPunct="1"/>
            <a:fld id="{2C6B1FF6-39B9-40F5-8B67-33C6354A3D4F}" type="slidenum">
              <a:rPr lang="en-US" sz="1200"/>
              <a:pPr eaLnBrk="1" latinLnBrk="0" hangingPunct="1"/>
              <a:t>23</a:t>
            </a:fld>
            <a:endParaRPr lang="en-US" sz="12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Family Activity – Inviting Support</a:t>
            </a:r>
          </a:p>
        </p:txBody>
      </p:sp>
    </p:spTree>
    <p:extLst>
      <p:ext uri="{BB962C8B-B14F-4D97-AF65-F5344CB8AC3E}">
        <p14:creationId xmlns:p14="http://schemas.microsoft.com/office/powerpoint/2010/main" val="34024385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lang="en-US" sz="1200"/>
              <a:pPr eaLnBrk="1" latinLnBrk="0" hangingPunct="1"/>
              <a:t>24</a:t>
            </a:fld>
            <a:endParaRPr lang="en-US" sz="1200" dirty="0"/>
          </a:p>
        </p:txBody>
      </p:sp>
      <p:graphicFrame>
        <p:nvGraphicFramePr>
          <p:cNvPr id="5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3468337" y="80630"/>
          <a:ext cx="5233769" cy="67773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Acrobat Document" r:id="rId4" imgW="5511800" imgH="7137400" progId="AcroExch.Document.7">
                  <p:embed/>
                </p:oleObj>
              </mc:Choice>
              <mc:Fallback>
                <p:oleObj name="Acrobat Document" r:id="rId4" imgW="5511800" imgH="7137400" progId="AcroExch.Document.7">
                  <p:embed/>
                  <p:pic>
                    <p:nvPicPr>
                      <p:cNvPr id="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8337" y="80630"/>
                        <a:ext cx="5233769" cy="677737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557579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F7B7C-CB9C-4D5B-9E4F-36244363D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Preparing for Employment: OPTIONS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7DEE44-0B50-476E-9795-85E512DFFA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0B3F0A-76C7-4016-ADA4-2CA61699BDDD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Employment comes in a variety of “shapes and sizes”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Think “outside the box”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Everyone has a “starter” job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Volunteering counts!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Take advantage of work-based learning opportunities through school or Workforce Development	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6B6DD6-AF5D-4C87-A141-43E48A400A3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-14068" y="1271589"/>
            <a:ext cx="711200" cy="244475"/>
          </a:xfrm>
        </p:spPr>
        <p:txBody>
          <a:bodyPr/>
          <a:lstStyle/>
          <a:p>
            <a:fld id="{00000000-1234-1234-1234-123412341234}" type="slidenum">
              <a:rPr lang="en-US" sz="1200" smtClean="0"/>
              <a:pPr/>
              <a:t>25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6756031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4"/>
          <p:cNvSpPr txBox="1">
            <a:spLocks noGrp="1"/>
          </p:cNvSpPr>
          <p:nvPr>
            <p:ph type="body" idx="1"/>
          </p:nvPr>
        </p:nvSpPr>
        <p:spPr>
          <a:xfrm>
            <a:off x="2528342" y="2743200"/>
            <a:ext cx="7779895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indent="-45720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dk1"/>
                </a:solidFill>
              </a:rPr>
              <a:t>Integrated Competitive Employment</a:t>
            </a:r>
            <a:endParaRPr dirty="0"/>
          </a:p>
          <a:p>
            <a:pPr indent="-45720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dk1"/>
                </a:solidFill>
              </a:rPr>
              <a:t>Supported and Customized Employment</a:t>
            </a:r>
            <a:endParaRPr sz="2400" dirty="0">
              <a:solidFill>
                <a:schemeClr val="dk1"/>
              </a:solidFill>
            </a:endParaRPr>
          </a:p>
          <a:p>
            <a:pPr marL="1257300" lvl="2" indent="-342900">
              <a:spcBef>
                <a:spcPts val="0"/>
              </a:spcBef>
              <a:buSzPts val="1440"/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dk1"/>
                </a:solidFill>
              </a:rPr>
              <a:t>Created Jobs</a:t>
            </a:r>
            <a:endParaRPr sz="2400" dirty="0"/>
          </a:p>
          <a:p>
            <a:pPr marL="1257300" lvl="2" indent="-342900">
              <a:spcBef>
                <a:spcPts val="0"/>
              </a:spcBef>
              <a:buSzPts val="1500"/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dk1"/>
                </a:solidFill>
              </a:rPr>
              <a:t>Carved Jobs</a:t>
            </a:r>
            <a:endParaRPr lang="en-US" sz="2400" dirty="0"/>
          </a:p>
          <a:p>
            <a:pPr marL="1257300" lvl="2" indent="-342900">
              <a:spcBef>
                <a:spcPts val="0"/>
              </a:spcBef>
              <a:buSzPts val="1500"/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dk1"/>
                </a:solidFill>
              </a:rPr>
              <a:t>Resource Ownership</a:t>
            </a:r>
            <a:endParaRPr sz="2400" dirty="0"/>
          </a:p>
          <a:p>
            <a:pPr marL="1257300" lvl="2" indent="-342900">
              <a:spcBef>
                <a:spcPts val="0"/>
              </a:spcBef>
              <a:buSzPts val="1500"/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dk1"/>
                </a:solidFill>
              </a:rPr>
              <a:t>Self-Employment</a:t>
            </a:r>
            <a:endParaRPr lang="en-US" sz="2400" dirty="0"/>
          </a:p>
          <a:p>
            <a:pPr marL="1257300" lvl="2" indent="-342900">
              <a:spcBef>
                <a:spcPts val="0"/>
              </a:spcBef>
              <a:buSzPts val="1500"/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dk1"/>
                </a:solidFill>
              </a:rPr>
              <a:t>Business Within a Business </a:t>
            </a:r>
          </a:p>
          <a:p>
            <a:pPr marL="1257300" lvl="2" indent="-342900">
              <a:spcBef>
                <a:spcPts val="0"/>
              </a:spcBef>
              <a:buSzPts val="1500"/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dk1"/>
                </a:solidFill>
              </a:rPr>
              <a:t>Self-Employment</a:t>
            </a:r>
            <a:endParaRPr sz="2400" dirty="0"/>
          </a:p>
          <a:p>
            <a:pPr marL="1257300" lvl="2" indent="-342900">
              <a:spcBef>
                <a:spcPts val="0"/>
              </a:spcBef>
              <a:buSzPts val="1500"/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dk1"/>
                </a:solidFill>
              </a:rPr>
              <a:t>Employer-Initiated Model</a:t>
            </a:r>
            <a:r>
              <a:rPr lang="en-US" sz="1300" dirty="0">
                <a:solidFill>
                  <a:schemeClr val="dk1"/>
                </a:solidFill>
              </a:rPr>
              <a:t>s</a:t>
            </a:r>
            <a:endParaRPr dirty="0"/>
          </a:p>
          <a:p>
            <a:pPr marL="0" indent="0"/>
            <a:endParaRPr dirty="0">
              <a:solidFill>
                <a:schemeClr val="dk1"/>
              </a:solidFill>
            </a:endParaRPr>
          </a:p>
        </p:txBody>
      </p:sp>
      <p:sp>
        <p:nvSpPr>
          <p:cNvPr id="284" name="Google Shape;284;p34"/>
          <p:cNvSpPr txBox="1">
            <a:spLocks noGrp="1"/>
          </p:cNvSpPr>
          <p:nvPr>
            <p:ph type="title"/>
          </p:nvPr>
        </p:nvSpPr>
        <p:spPr>
          <a:xfrm>
            <a:off x="2895600" y="1600200"/>
            <a:ext cx="8457028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95238"/>
              </a:lnSpc>
              <a:buSzPts val="4200"/>
            </a:pPr>
            <a:r>
              <a:rPr lang="en-US" b="0" i="0" u="none" strike="noStrike" cap="none" dirty="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Employment Possibilities</a:t>
            </a:r>
            <a:endParaRPr dirty="0"/>
          </a:p>
        </p:txBody>
      </p:sp>
      <p:sp>
        <p:nvSpPr>
          <p:cNvPr id="285" name="Google Shape;285;p34"/>
          <p:cNvSpPr txBox="1">
            <a:spLocks noGrp="1"/>
          </p:cNvSpPr>
          <p:nvPr>
            <p:ph type="sldNum" idx="12"/>
          </p:nvPr>
        </p:nvSpPr>
        <p:spPr>
          <a:xfrm>
            <a:off x="-295422" y="1752601"/>
            <a:ext cx="2152357" cy="70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0000"/>
              </a:buClr>
              <a:buSzPts val="2400"/>
            </a:pPr>
            <a:fld id="{00000000-1234-1234-1234-123412341234}" type="slidenum">
              <a:rPr lang="en-US" sz="1200" kern="0" smtClean="0">
                <a:solidFill>
                  <a:srgbClr val="000000"/>
                </a:solidFill>
              </a:rPr>
              <a:pPr>
                <a:buClr>
                  <a:srgbClr val="000000"/>
                </a:buClr>
                <a:buSzPts val="2400"/>
              </a:pPr>
              <a:t>26</a:t>
            </a:fld>
            <a:endParaRPr sz="1200" kern="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35"/>
          <p:cNvSpPr txBox="1">
            <a:spLocks noGrp="1"/>
          </p:cNvSpPr>
          <p:nvPr>
            <p:ph type="title"/>
          </p:nvPr>
        </p:nvSpPr>
        <p:spPr>
          <a:xfrm>
            <a:off x="745588" y="119922"/>
            <a:ext cx="9922413" cy="1151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sz="4200" dirty="0"/>
              <a:t>Integrated Competitive Employment</a:t>
            </a:r>
            <a:endParaRPr sz="4200" dirty="0"/>
          </a:p>
        </p:txBody>
      </p:sp>
      <p:sp>
        <p:nvSpPr>
          <p:cNvPr id="292" name="Google Shape;292;p35"/>
          <p:cNvSpPr txBox="1">
            <a:spLocks noGrp="1"/>
          </p:cNvSpPr>
          <p:nvPr>
            <p:ph type="body" idx="1"/>
          </p:nvPr>
        </p:nvSpPr>
        <p:spPr>
          <a:xfrm>
            <a:off x="2314413" y="1780581"/>
            <a:ext cx="8153400" cy="4313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457200">
              <a:spcBef>
                <a:spcPts val="0"/>
              </a:spcBef>
              <a:buSzPts val="1680"/>
              <a:buFont typeface="Wingdings" panose="05000000000000000000" pitchFamily="2" charset="2"/>
              <a:buChar char="q"/>
            </a:pPr>
            <a:r>
              <a:rPr lang="en-US" sz="3000" dirty="0"/>
              <a:t>Real work in real businesses</a:t>
            </a:r>
            <a:endParaRPr sz="3000" dirty="0"/>
          </a:p>
          <a:p>
            <a:pPr indent="-457200">
              <a:buSzPts val="1680"/>
              <a:buFont typeface="Wingdings" panose="05000000000000000000" pitchFamily="2" charset="2"/>
              <a:buChar char="q"/>
            </a:pPr>
            <a:r>
              <a:rPr lang="en-US" sz="3000" dirty="0"/>
              <a:t>20 hours a week or more</a:t>
            </a:r>
            <a:endParaRPr sz="3000" dirty="0"/>
          </a:p>
          <a:p>
            <a:pPr indent="-457200">
              <a:buSzPts val="1680"/>
              <a:buFont typeface="Wingdings" panose="05000000000000000000" pitchFamily="2" charset="2"/>
              <a:buChar char="q"/>
            </a:pPr>
            <a:r>
              <a:rPr lang="en-US" sz="3000" dirty="0"/>
              <a:t>Minimum wage or higher</a:t>
            </a:r>
            <a:endParaRPr sz="3000" dirty="0"/>
          </a:p>
          <a:p>
            <a:pPr indent="-457200">
              <a:buSzPts val="1680"/>
              <a:buFont typeface="Wingdings" panose="05000000000000000000" pitchFamily="2" charset="2"/>
              <a:buChar char="q"/>
            </a:pPr>
            <a:r>
              <a:rPr lang="en-US" sz="3000" dirty="0"/>
              <a:t>Individualized supports</a:t>
            </a:r>
            <a:endParaRPr sz="3000" dirty="0"/>
          </a:p>
        </p:txBody>
      </p:sp>
      <p:sp>
        <p:nvSpPr>
          <p:cNvPr id="293" name="Google Shape;293;p35"/>
          <p:cNvSpPr txBox="1">
            <a:spLocks noGrp="1"/>
          </p:cNvSpPr>
          <p:nvPr>
            <p:ph type="sldNum" idx="12"/>
          </p:nvPr>
        </p:nvSpPr>
        <p:spPr>
          <a:xfrm>
            <a:off x="75027" y="1167619"/>
            <a:ext cx="533400" cy="446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80000"/>
              </a:lnSpc>
              <a:buClr>
                <a:schemeClr val="dk1"/>
              </a:buClr>
              <a:buSzPts val="1200"/>
            </a:pPr>
            <a:fld id="{00000000-1234-1234-1234-123412341234}" type="slidenum">
              <a:rPr lang="en-US" sz="1200"/>
              <a:pPr>
                <a:lnSpc>
                  <a:spcPct val="80000"/>
                </a:lnSpc>
                <a:buClr>
                  <a:schemeClr val="dk1"/>
                </a:buClr>
                <a:buSzPts val="1200"/>
              </a:pPr>
              <a:t>27</a:t>
            </a:fld>
            <a:endParaRPr sz="1200" dirty="0"/>
          </a:p>
        </p:txBody>
      </p:sp>
      <p:pic>
        <p:nvPicPr>
          <p:cNvPr id="294" name="Google Shape;294;p3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624380" y="4169044"/>
            <a:ext cx="3726374" cy="2255568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0994AF7-D990-4F6C-81AA-9106571E18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2209" y="2299073"/>
            <a:ext cx="2333625" cy="1472016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4129173-668F-422D-A1B8-85614F3E89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8037" y="4289581"/>
            <a:ext cx="2829551" cy="1804694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6"/>
          <p:cNvSpPr txBox="1">
            <a:spLocks noGrp="1"/>
          </p:cNvSpPr>
          <p:nvPr>
            <p:ph type="title"/>
          </p:nvPr>
        </p:nvSpPr>
        <p:spPr>
          <a:xfrm>
            <a:off x="773723" y="287118"/>
            <a:ext cx="11015003" cy="86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90909"/>
              </a:lnSpc>
            </a:pPr>
            <a:r>
              <a:rPr lang="en-US" dirty="0"/>
              <a:t>Supported and Customized Employment</a:t>
            </a:r>
            <a:endParaRPr dirty="0"/>
          </a:p>
        </p:txBody>
      </p:sp>
      <p:sp>
        <p:nvSpPr>
          <p:cNvPr id="301" name="Google Shape;301;p36"/>
          <p:cNvSpPr txBox="1">
            <a:spLocks noGrp="1"/>
          </p:cNvSpPr>
          <p:nvPr>
            <p:ph type="body" idx="1"/>
          </p:nvPr>
        </p:nvSpPr>
        <p:spPr>
          <a:xfrm>
            <a:off x="2133600" y="2438400"/>
            <a:ext cx="3886200" cy="3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19088" indent="-319088">
              <a:spcBef>
                <a:spcPts val="0"/>
              </a:spcBef>
              <a:buSzPts val="1320"/>
            </a:pPr>
            <a:r>
              <a:rPr lang="en-US" sz="2200" dirty="0"/>
              <a:t>Real work</a:t>
            </a:r>
            <a:endParaRPr dirty="0"/>
          </a:p>
          <a:p>
            <a:pPr marL="319088" indent="-319088">
              <a:spcBef>
                <a:spcPts val="1200"/>
              </a:spcBef>
              <a:buSzPts val="1320"/>
            </a:pPr>
            <a:r>
              <a:rPr lang="en-US" sz="2200" dirty="0"/>
              <a:t>Integrated businesses</a:t>
            </a:r>
            <a:endParaRPr dirty="0"/>
          </a:p>
          <a:p>
            <a:pPr marL="319088" indent="-319088">
              <a:spcBef>
                <a:spcPts val="1200"/>
              </a:spcBef>
              <a:buSzPts val="1320"/>
            </a:pPr>
            <a:r>
              <a:rPr lang="en-US" sz="2200" dirty="0"/>
              <a:t>Assistance from job coach </a:t>
            </a:r>
            <a:endParaRPr dirty="0"/>
          </a:p>
          <a:p>
            <a:pPr marL="319088" indent="-319088">
              <a:spcBef>
                <a:spcPts val="1200"/>
              </a:spcBef>
              <a:buSzPts val="1320"/>
            </a:pPr>
            <a:r>
              <a:rPr lang="en-US" sz="2200" dirty="0"/>
              <a:t>On-going support services </a:t>
            </a:r>
            <a:endParaRPr sz="2200" dirty="0"/>
          </a:p>
          <a:p>
            <a:pPr marL="319088" indent="-319088">
              <a:spcBef>
                <a:spcPts val="1200"/>
              </a:spcBef>
              <a:buSzPts val="1320"/>
            </a:pPr>
            <a:r>
              <a:rPr lang="en-US" sz="2200" dirty="0"/>
              <a:t>Job match</a:t>
            </a:r>
            <a:endParaRPr lang="en-US" dirty="0"/>
          </a:p>
          <a:p>
            <a:pPr marL="366713" lvl="1" indent="0">
              <a:spcBef>
                <a:spcPts val="1200"/>
              </a:spcBef>
              <a:buSzPts val="1050"/>
              <a:buNone/>
            </a:pPr>
            <a:r>
              <a:rPr lang="en-US" sz="1500" dirty="0"/>
              <a:t>	   (Rehabilitation Act, 1973)</a:t>
            </a:r>
            <a:endParaRPr lang="en-US" dirty="0"/>
          </a:p>
        </p:txBody>
      </p:sp>
      <p:sp>
        <p:nvSpPr>
          <p:cNvPr id="302" name="Google Shape;302;p36"/>
          <p:cNvSpPr txBox="1">
            <a:spLocks noGrp="1"/>
          </p:cNvSpPr>
          <p:nvPr>
            <p:ph type="body" idx="2"/>
          </p:nvPr>
        </p:nvSpPr>
        <p:spPr>
          <a:xfrm>
            <a:off x="6324600" y="2438400"/>
            <a:ext cx="4114800" cy="41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19088" indent="-319088">
              <a:spcBef>
                <a:spcPts val="0"/>
              </a:spcBef>
              <a:buSzPts val="1320"/>
            </a:pPr>
            <a:r>
              <a:rPr lang="en-US" sz="2200" dirty="0"/>
              <a:t>Real work</a:t>
            </a:r>
            <a:endParaRPr dirty="0"/>
          </a:p>
          <a:p>
            <a:pPr marL="319088" indent="-319088">
              <a:spcBef>
                <a:spcPts val="1200"/>
              </a:spcBef>
              <a:buSzPts val="1320"/>
            </a:pPr>
            <a:r>
              <a:rPr lang="en-US" sz="2200" dirty="0"/>
              <a:t>Integrated businesses</a:t>
            </a:r>
            <a:endParaRPr dirty="0"/>
          </a:p>
          <a:p>
            <a:pPr marL="319088" indent="-319088">
              <a:spcBef>
                <a:spcPts val="1200"/>
              </a:spcBef>
              <a:buSzPts val="1320"/>
            </a:pPr>
            <a:r>
              <a:rPr lang="en-US" sz="2200" dirty="0"/>
              <a:t>Assistance from job coach</a:t>
            </a:r>
            <a:endParaRPr dirty="0"/>
          </a:p>
          <a:p>
            <a:pPr marL="319088" indent="-319088">
              <a:spcBef>
                <a:spcPts val="1200"/>
              </a:spcBef>
              <a:buSzPts val="1320"/>
            </a:pPr>
            <a:r>
              <a:rPr lang="en-US" sz="2200" dirty="0"/>
              <a:t>On-going support services </a:t>
            </a:r>
            <a:endParaRPr dirty="0"/>
          </a:p>
          <a:p>
            <a:pPr marL="319088" indent="-319088">
              <a:spcBef>
                <a:spcPts val="1200"/>
              </a:spcBef>
              <a:buSzPts val="1320"/>
            </a:pPr>
            <a:r>
              <a:rPr lang="en-US" sz="2200" dirty="0"/>
              <a:t>Negotiation between needs of employer and individual</a:t>
            </a:r>
            <a:endParaRPr dirty="0"/>
          </a:p>
          <a:p>
            <a:pPr marL="319088" indent="-319088">
              <a:spcBef>
                <a:spcPts val="1200"/>
              </a:spcBef>
              <a:buSzPts val="1320"/>
            </a:pPr>
            <a:r>
              <a:rPr lang="en-US" sz="2200" dirty="0"/>
              <a:t>One person at a time, one employer at a time  </a:t>
            </a:r>
            <a:endParaRPr dirty="0"/>
          </a:p>
          <a:p>
            <a:pPr marL="0" indent="0">
              <a:spcBef>
                <a:spcPts val="1200"/>
              </a:spcBef>
              <a:buSzPts val="900"/>
              <a:buNone/>
            </a:pPr>
            <a:r>
              <a:rPr lang="en-US" sz="1500" dirty="0"/>
              <a:t>          (Office of Disability Employment Policy)</a:t>
            </a:r>
            <a:endParaRPr dirty="0"/>
          </a:p>
        </p:txBody>
      </p:sp>
      <p:sp>
        <p:nvSpPr>
          <p:cNvPr id="303" name="Google Shape;303;p36"/>
          <p:cNvSpPr txBox="1">
            <a:spLocks noGrp="1"/>
          </p:cNvSpPr>
          <p:nvPr>
            <p:ph type="body" idx="3"/>
          </p:nvPr>
        </p:nvSpPr>
        <p:spPr>
          <a:xfrm>
            <a:off x="2133600" y="1752600"/>
            <a:ext cx="3886200" cy="6400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indent="0">
              <a:spcBef>
                <a:spcPts val="0"/>
              </a:spcBef>
              <a:buSzPts val="1440"/>
            </a:pPr>
            <a:r>
              <a:rPr lang="en-US" sz="2400" dirty="0">
                <a:solidFill>
                  <a:schemeClr val="dk1"/>
                </a:solidFill>
              </a:rPr>
              <a:t>Supported Employment</a:t>
            </a:r>
            <a:endParaRPr dirty="0"/>
          </a:p>
        </p:txBody>
      </p:sp>
      <p:sp>
        <p:nvSpPr>
          <p:cNvPr id="304" name="Google Shape;304;p36"/>
          <p:cNvSpPr txBox="1">
            <a:spLocks noGrp="1"/>
          </p:cNvSpPr>
          <p:nvPr>
            <p:ph type="body" idx="4"/>
          </p:nvPr>
        </p:nvSpPr>
        <p:spPr>
          <a:xfrm>
            <a:off x="6324600" y="1752600"/>
            <a:ext cx="3886200" cy="6400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indent="0">
              <a:spcBef>
                <a:spcPts val="0"/>
              </a:spcBef>
              <a:buSzPts val="1440"/>
            </a:pPr>
            <a:r>
              <a:rPr lang="en-US" sz="2400" dirty="0">
                <a:solidFill>
                  <a:schemeClr val="dk1"/>
                </a:solidFill>
              </a:rPr>
              <a:t>Customized Employment</a:t>
            </a:r>
            <a:endParaRPr dirty="0"/>
          </a:p>
        </p:txBody>
      </p:sp>
      <p:sp>
        <p:nvSpPr>
          <p:cNvPr id="305" name="Google Shape;305;p36"/>
          <p:cNvSpPr txBox="1">
            <a:spLocks noGrp="1"/>
          </p:cNvSpPr>
          <p:nvPr>
            <p:ph type="sldNum" idx="12"/>
          </p:nvPr>
        </p:nvSpPr>
        <p:spPr>
          <a:xfrm>
            <a:off x="103163" y="1299725"/>
            <a:ext cx="5334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80000"/>
              </a:lnSpc>
              <a:buClr>
                <a:schemeClr val="dk1"/>
              </a:buClr>
              <a:buSzPts val="1200"/>
            </a:pPr>
            <a:fld id="{00000000-1234-1234-1234-123412341234}" type="slidenum">
              <a:rPr lang="en-US" sz="1200"/>
              <a:pPr>
                <a:lnSpc>
                  <a:spcPct val="80000"/>
                </a:lnSpc>
                <a:buClr>
                  <a:schemeClr val="dk1"/>
                </a:buClr>
                <a:buSzPts val="1200"/>
              </a:pPr>
              <a:t>28</a:t>
            </a:fld>
            <a:endParaRPr sz="12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9"/>
          <p:cNvSpPr txBox="1">
            <a:spLocks noGrp="1"/>
          </p:cNvSpPr>
          <p:nvPr>
            <p:ph type="title"/>
          </p:nvPr>
        </p:nvSpPr>
        <p:spPr>
          <a:xfrm>
            <a:off x="2136648" y="228600"/>
            <a:ext cx="81534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dirty="0"/>
              <a:t>Meet Chris</a:t>
            </a:r>
            <a:endParaRPr dirty="0"/>
          </a:p>
        </p:txBody>
      </p:sp>
      <p:sp>
        <p:nvSpPr>
          <p:cNvPr id="156" name="Google Shape;156;p19"/>
          <p:cNvSpPr txBox="1">
            <a:spLocks noGrp="1"/>
          </p:cNvSpPr>
          <p:nvPr>
            <p:ph type="sldNum" idx="12"/>
          </p:nvPr>
        </p:nvSpPr>
        <p:spPr>
          <a:xfrm>
            <a:off x="229772" y="1219200"/>
            <a:ext cx="533400" cy="353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80000"/>
              </a:lnSpc>
              <a:buClr>
                <a:schemeClr val="dk1"/>
              </a:buClr>
              <a:buSzPts val="1200"/>
            </a:pPr>
            <a:fld id="{00000000-1234-1234-1234-123412341234}" type="slidenum">
              <a:rPr lang="en-US" sz="1200"/>
              <a:pPr>
                <a:lnSpc>
                  <a:spcPct val="80000"/>
                </a:lnSpc>
                <a:buClr>
                  <a:schemeClr val="dk1"/>
                </a:buClr>
                <a:buSzPts val="1200"/>
              </a:pPr>
              <a:t>29</a:t>
            </a:fld>
            <a:endParaRPr sz="1200" dirty="0"/>
          </a:p>
        </p:txBody>
      </p:sp>
      <p:pic>
        <p:nvPicPr>
          <p:cNvPr id="157" name="Google Shape;157;p19"/>
          <p:cNvPicPr preferRelativeResize="0"/>
          <p:nvPr/>
        </p:nvPicPr>
        <p:blipFill>
          <a:blip r:embed="rId3"/>
          <a:stretch>
            <a:fillRect/>
          </a:stretch>
        </p:blipFill>
        <p:spPr>
          <a:xfrm rot="5400000">
            <a:off x="2028504" y="2504056"/>
            <a:ext cx="4108523" cy="316681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158" name="Google Shape;158;p19"/>
          <p:cNvPicPr preferRelativeResize="0"/>
          <p:nvPr/>
        </p:nvPicPr>
        <p:blipFill>
          <a:blip r:embed="rId4"/>
          <a:stretch>
            <a:fillRect/>
          </a:stretch>
        </p:blipFill>
        <p:spPr>
          <a:xfrm rot="5400000">
            <a:off x="5780652" y="2504059"/>
            <a:ext cx="4108525" cy="3166812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59" name="Google Shape;159;p19"/>
          <p:cNvSpPr txBox="1"/>
          <p:nvPr/>
        </p:nvSpPr>
        <p:spPr>
          <a:xfrm>
            <a:off x="3505201" y="6504802"/>
            <a:ext cx="518550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ts val="1200"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Chris’ story was gathered by PTI Nebraska in 2019.</a:t>
            </a:r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57503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A2800E8A-5543-490E-BD79-75E6CCA17007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>
          <a:xfrm>
            <a:off x="1905000" y="1547446"/>
            <a:ext cx="8229600" cy="4548554"/>
          </a:xfrm>
        </p:spPr>
        <p:txBody>
          <a:bodyPr>
            <a:normAutofit fontScale="85000" lnSpcReduction="20000"/>
          </a:bodyPr>
          <a:lstStyle/>
          <a:p>
            <a:pPr marL="571500" indent="-571500"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r>
              <a:rPr lang="en-US" sz="3600" dirty="0"/>
              <a:t>PTI Nebraska staff are parent-professionals</a:t>
            </a:r>
          </a:p>
          <a:p>
            <a:pPr marL="571500" indent="-571500"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endParaRPr lang="en-US" sz="3600" dirty="0"/>
          </a:p>
          <a:p>
            <a:pPr marL="571500" indent="-571500"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r>
              <a:rPr lang="en-US" sz="3600" dirty="0"/>
              <a:t>PTI is available to talk to parents and professionals by phone, e-mail or in- person </a:t>
            </a:r>
            <a:endParaRPr lang="en-US" sz="3600" b="1" dirty="0"/>
          </a:p>
          <a:p>
            <a:pPr marL="571500" indent="-571500"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endParaRPr lang="en-US" sz="3600" dirty="0"/>
          </a:p>
          <a:p>
            <a:pPr marL="571500" indent="-571500"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r>
              <a:rPr lang="en-US" sz="3600" dirty="0"/>
              <a:t>Areas of focus and expertise include</a:t>
            </a:r>
          </a:p>
          <a:p>
            <a:pPr marL="1089025" lvl="3" indent="-571500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en-US" sz="3000" b="1" dirty="0"/>
              <a:t>early intervention </a:t>
            </a:r>
          </a:p>
          <a:p>
            <a:pPr marL="1089025" lvl="3" indent="-571500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en-US" sz="3000" b="1" dirty="0"/>
              <a:t>special education </a:t>
            </a:r>
          </a:p>
          <a:p>
            <a:pPr marL="1089025" lvl="3" indent="-571500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en-US" sz="3000" b="1" dirty="0"/>
              <a:t>healthcare services </a:t>
            </a:r>
          </a:p>
          <a:p>
            <a:pPr marL="1089025" lvl="3" indent="-571500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en-US" sz="3000" b="1" dirty="0"/>
              <a:t>transition</a:t>
            </a:r>
          </a:p>
          <a:p>
            <a:pPr marL="1089025" lvl="3" indent="-571500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en-US" sz="3000" b="1" dirty="0"/>
              <a:t>disability specific information</a:t>
            </a:r>
          </a:p>
          <a:p>
            <a:pPr marL="1089025" lvl="3" indent="-571500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en-US" sz="3000" b="1" dirty="0"/>
              <a:t>community resources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2"/>
          <p:cNvSpPr txBox="1">
            <a:spLocks noGrp="1"/>
          </p:cNvSpPr>
          <p:nvPr>
            <p:ph type="title"/>
          </p:nvPr>
        </p:nvSpPr>
        <p:spPr>
          <a:xfrm>
            <a:off x="2136648" y="228600"/>
            <a:ext cx="81534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dirty="0"/>
              <a:t>Meet Chris</a:t>
            </a:r>
            <a:endParaRPr dirty="0"/>
          </a:p>
        </p:txBody>
      </p:sp>
      <p:sp>
        <p:nvSpPr>
          <p:cNvPr id="183" name="Google Shape;183;p22"/>
          <p:cNvSpPr txBox="1">
            <a:spLocks noGrp="1"/>
          </p:cNvSpPr>
          <p:nvPr>
            <p:ph type="body" idx="1"/>
          </p:nvPr>
        </p:nvSpPr>
        <p:spPr>
          <a:xfrm>
            <a:off x="1778833" y="1676400"/>
            <a:ext cx="8649324" cy="49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319088" indent="-319088">
              <a:spcBef>
                <a:spcPts val="0"/>
              </a:spcBef>
              <a:buSzPts val="1440"/>
            </a:pPr>
            <a:r>
              <a:rPr lang="en-US" sz="2400" dirty="0"/>
              <a:t>Chris has worked at AMC Theaters for 5 years</a:t>
            </a:r>
            <a:endParaRPr dirty="0"/>
          </a:p>
          <a:p>
            <a:pPr marL="709613" lvl="1" indent="-342900">
              <a:buClr>
                <a:schemeClr val="accent2"/>
              </a:buClr>
              <a:buSzPts val="1400"/>
              <a:buFont typeface="Wingdings" panose="05000000000000000000" pitchFamily="2" charset="2"/>
              <a:buChar char="Ø"/>
            </a:pPr>
            <a:r>
              <a:rPr lang="en-US" sz="2000" dirty="0"/>
              <a:t>Cleans theaters, stocks/sweeps restrooms, cleans common areas</a:t>
            </a:r>
          </a:p>
          <a:p>
            <a:pPr marL="709613" lvl="1" indent="-342900">
              <a:buClr>
                <a:schemeClr val="accent2"/>
              </a:buClr>
              <a:buSzPts val="1400"/>
              <a:buFont typeface="Wingdings" panose="05000000000000000000" pitchFamily="2" charset="2"/>
              <a:buChar char="Ø"/>
            </a:pPr>
            <a:r>
              <a:rPr lang="en-US" sz="2000" dirty="0"/>
              <a:t>Cross trained on other job duties such as food prep, ticket taking</a:t>
            </a:r>
            <a:endParaRPr sz="2400" dirty="0"/>
          </a:p>
          <a:p>
            <a:pPr marL="709613" lvl="1" indent="-342900">
              <a:buClr>
                <a:schemeClr val="accent2"/>
              </a:buClr>
              <a:buSzPts val="1400"/>
              <a:buFont typeface="Wingdings" panose="05000000000000000000" pitchFamily="2" charset="2"/>
              <a:buChar char="Ø"/>
            </a:pPr>
            <a:r>
              <a:rPr lang="en-US" sz="2000" dirty="0"/>
              <a:t>Has gained confidence and communication skills while reporting work progress to on-site manager or job coach, and answering theater customers’ questions</a:t>
            </a:r>
            <a:endParaRPr sz="2000" dirty="0"/>
          </a:p>
          <a:p>
            <a:pPr marL="319088" indent="-319088">
              <a:buSzPts val="1440"/>
            </a:pPr>
            <a:r>
              <a:rPr lang="en-US" sz="2400" dirty="0"/>
              <a:t>Supports provided include </a:t>
            </a:r>
            <a:endParaRPr dirty="0"/>
          </a:p>
          <a:p>
            <a:pPr marL="709613" lvl="1" indent="-342900">
              <a:buClr>
                <a:schemeClr val="accent2"/>
              </a:buClr>
              <a:buSzPts val="1400"/>
              <a:buFont typeface="Wingdings" panose="05000000000000000000" pitchFamily="2" charset="2"/>
              <a:buChar char="Ø"/>
            </a:pPr>
            <a:r>
              <a:rPr lang="en-US" sz="2000" dirty="0"/>
              <a:t>Receiving DD Waiver services </a:t>
            </a:r>
            <a:endParaRPr dirty="0"/>
          </a:p>
          <a:p>
            <a:pPr marL="1143000" lvl="2" indent="-228600">
              <a:buSzPts val="1350"/>
            </a:pPr>
            <a:r>
              <a:rPr lang="en-US" sz="1800" dirty="0"/>
              <a:t>Job Coach </a:t>
            </a:r>
          </a:p>
          <a:p>
            <a:pPr marL="1143000" lvl="2" indent="-228600">
              <a:buSzPts val="1350"/>
            </a:pPr>
            <a:r>
              <a:rPr lang="en-US" sz="1800" dirty="0"/>
              <a:t>Service Coordination/case management</a:t>
            </a:r>
          </a:p>
          <a:p>
            <a:pPr marL="1143000" lvl="2" indent="-228600">
              <a:buSzPts val="1350"/>
            </a:pPr>
            <a:r>
              <a:rPr lang="en-US" sz="1800" dirty="0"/>
              <a:t>Transportation to/from work, to/from grocery store</a:t>
            </a:r>
            <a:endParaRPr dirty="0"/>
          </a:p>
          <a:p>
            <a:pPr marL="1143000" lvl="2" indent="-228600">
              <a:buSzPts val="1350"/>
            </a:pPr>
            <a:r>
              <a:rPr lang="en-US" sz="1800" dirty="0"/>
              <a:t>Residential provides social support</a:t>
            </a:r>
            <a:endParaRPr dirty="0"/>
          </a:p>
          <a:p>
            <a:pPr marL="709613" lvl="1" indent="-342900">
              <a:buClr>
                <a:schemeClr val="accent2"/>
              </a:buClr>
              <a:buSzPts val="1400"/>
              <a:buFont typeface="Wingdings" panose="05000000000000000000" pitchFamily="2" charset="2"/>
              <a:buChar char="Ø"/>
            </a:pPr>
            <a:r>
              <a:rPr lang="en-US" sz="2000" dirty="0"/>
              <a:t>Receiving SSI and SSDI</a:t>
            </a:r>
            <a:endParaRPr dirty="0"/>
          </a:p>
          <a:p>
            <a:pPr marL="319088" indent="-319088">
              <a:buSzPts val="1440"/>
            </a:pPr>
            <a:r>
              <a:rPr lang="en-US" sz="2400" dirty="0"/>
              <a:t>Natural Supports</a:t>
            </a:r>
            <a:endParaRPr dirty="0"/>
          </a:p>
          <a:p>
            <a:pPr marL="709613" lvl="1" indent="-342900">
              <a:buClr>
                <a:schemeClr val="accent2"/>
              </a:buClr>
              <a:buSzPts val="1400"/>
              <a:buFont typeface="Wingdings" panose="05000000000000000000" pitchFamily="2" charset="2"/>
              <a:buChar char="Ø"/>
            </a:pPr>
            <a:r>
              <a:rPr lang="en-US" sz="2000" dirty="0"/>
              <a:t>Theater management provides supports and task training</a:t>
            </a:r>
          </a:p>
          <a:p>
            <a:pPr marL="709613" lvl="1" indent="-342900">
              <a:buClr>
                <a:schemeClr val="accent2"/>
              </a:buClr>
              <a:buSzPts val="1400"/>
              <a:buFont typeface="Wingdings" panose="05000000000000000000" pitchFamily="2" charset="2"/>
              <a:buChar char="Ø"/>
            </a:pPr>
            <a:r>
              <a:rPr lang="en-US" sz="2000" dirty="0"/>
              <a:t>Written/visual checklist of job duties </a:t>
            </a:r>
          </a:p>
          <a:p>
            <a:pPr marL="709613" lvl="1" indent="-342900">
              <a:buClr>
                <a:schemeClr val="accent2"/>
              </a:buClr>
              <a:buSzPts val="1400"/>
              <a:buFont typeface="Wingdings" panose="05000000000000000000" pitchFamily="2" charset="2"/>
              <a:buChar char="Ø"/>
            </a:pPr>
            <a:r>
              <a:rPr lang="en-US" sz="2000" dirty="0"/>
              <a:t>Walkie Talkie communication, same as all employees </a:t>
            </a:r>
          </a:p>
          <a:p>
            <a:pPr marL="709613" lvl="1" indent="-342900">
              <a:buClr>
                <a:schemeClr val="accent2"/>
              </a:buClr>
              <a:buSzPts val="1400"/>
              <a:buFont typeface="Wingdings" panose="05000000000000000000" pitchFamily="2" charset="2"/>
              <a:buChar char="Ø"/>
            </a:pPr>
            <a:endParaRPr lang="en-US" sz="2000" dirty="0"/>
          </a:p>
        </p:txBody>
      </p:sp>
      <p:sp>
        <p:nvSpPr>
          <p:cNvPr id="184" name="Google Shape;184;p22"/>
          <p:cNvSpPr txBox="1">
            <a:spLocks noGrp="1"/>
          </p:cNvSpPr>
          <p:nvPr>
            <p:ph type="sldNum" idx="12"/>
          </p:nvPr>
        </p:nvSpPr>
        <p:spPr>
          <a:xfrm>
            <a:off x="187569" y="1219200"/>
            <a:ext cx="533400" cy="353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80000"/>
              </a:lnSpc>
            </a:pPr>
            <a:fld id="{00000000-1234-1234-1234-123412341234}" type="slidenum">
              <a:rPr lang="en-US" sz="1200"/>
              <a:pPr>
                <a:lnSpc>
                  <a:spcPct val="80000"/>
                </a:lnSpc>
              </a:pPr>
              <a:t>30</a:t>
            </a:fld>
            <a:endParaRPr sz="12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43"/>
          <p:cNvSpPr txBox="1">
            <a:spLocks noGrp="1"/>
          </p:cNvSpPr>
          <p:nvPr>
            <p:ph type="title"/>
          </p:nvPr>
        </p:nvSpPr>
        <p:spPr>
          <a:xfrm>
            <a:off x="731520" y="228601"/>
            <a:ext cx="9558528" cy="820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dirty="0"/>
              <a:t>Self-Employment</a:t>
            </a:r>
            <a:endParaRPr dirty="0"/>
          </a:p>
        </p:txBody>
      </p:sp>
      <p:sp>
        <p:nvSpPr>
          <p:cNvPr id="364" name="Google Shape;364;p43"/>
          <p:cNvSpPr txBox="1">
            <a:spLocks noGrp="1"/>
          </p:cNvSpPr>
          <p:nvPr>
            <p:ph type="body" idx="1"/>
          </p:nvPr>
        </p:nvSpPr>
        <p:spPr>
          <a:xfrm>
            <a:off x="1111348" y="1684006"/>
            <a:ext cx="8832880" cy="4945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457200">
              <a:spcBef>
                <a:spcPts val="0"/>
              </a:spcBef>
              <a:buSzPts val="1680"/>
              <a:buFont typeface="Wingdings" panose="05000000000000000000" pitchFamily="2" charset="2"/>
              <a:buChar char="q"/>
            </a:pPr>
            <a:r>
              <a:rPr lang="en-US" sz="2400" dirty="0"/>
              <a:t>Become a small business owner and operator</a:t>
            </a:r>
          </a:p>
          <a:p>
            <a:pPr marL="800100" lvl="1" indent="-342900">
              <a:spcBef>
                <a:spcPts val="0"/>
              </a:spcBef>
              <a:buClr>
                <a:schemeClr val="accent2"/>
              </a:buClr>
              <a:buSzPts val="1680"/>
              <a:buFont typeface="Wingdings" panose="05000000000000000000" pitchFamily="2" charset="2"/>
              <a:buChar char="Ø"/>
            </a:pPr>
            <a:r>
              <a:rPr lang="en-US" sz="1800" dirty="0">
                <a:solidFill>
                  <a:schemeClr val="tx1"/>
                </a:solidFill>
              </a:rPr>
              <a:t>Come</a:t>
            </a:r>
            <a:r>
              <a:rPr lang="en-US" sz="1800" dirty="0"/>
              <a:t> up with a business </a:t>
            </a:r>
            <a:r>
              <a:rPr lang="en-US" sz="1800" b="1" dirty="0"/>
              <a:t>idea</a:t>
            </a:r>
          </a:p>
          <a:p>
            <a:pPr marL="800100" lvl="1" indent="-342900">
              <a:spcBef>
                <a:spcPts val="0"/>
              </a:spcBef>
              <a:buClr>
                <a:schemeClr val="accent2"/>
              </a:buClr>
              <a:buSzPts val="1680"/>
              <a:buFont typeface="Wingdings" panose="05000000000000000000" pitchFamily="2" charset="2"/>
              <a:buChar char="Ø"/>
            </a:pPr>
            <a:r>
              <a:rPr lang="en-US" sz="1800" dirty="0"/>
              <a:t>Develop a business </a:t>
            </a:r>
            <a:r>
              <a:rPr lang="en-US" sz="1800" b="1" dirty="0"/>
              <a:t>plan</a:t>
            </a:r>
          </a:p>
          <a:p>
            <a:pPr marL="800100" lvl="1" indent="-342900">
              <a:spcBef>
                <a:spcPts val="0"/>
              </a:spcBef>
              <a:buClr>
                <a:schemeClr val="accent2"/>
              </a:buClr>
              <a:buSzPts val="1680"/>
              <a:buFont typeface="Wingdings" panose="05000000000000000000" pitchFamily="2" charset="2"/>
              <a:buChar char="Ø"/>
            </a:pPr>
            <a:r>
              <a:rPr lang="en-US" sz="1800" dirty="0"/>
              <a:t>Obtain start-up </a:t>
            </a:r>
            <a:r>
              <a:rPr lang="en-US" sz="1800" b="1" dirty="0"/>
              <a:t>funds</a:t>
            </a:r>
          </a:p>
          <a:p>
            <a:pPr marL="800100" lvl="1" indent="-342900">
              <a:spcBef>
                <a:spcPts val="0"/>
              </a:spcBef>
              <a:buClr>
                <a:schemeClr val="accent2"/>
              </a:buClr>
              <a:buSzPts val="1680"/>
              <a:buFont typeface="Wingdings" panose="05000000000000000000" pitchFamily="2" charset="2"/>
              <a:buChar char="Ø"/>
            </a:pPr>
            <a:r>
              <a:rPr lang="en-US" sz="1800" dirty="0"/>
              <a:t>Arrange </a:t>
            </a:r>
            <a:r>
              <a:rPr lang="en-US" sz="1800" b="1" dirty="0"/>
              <a:t>supports</a:t>
            </a:r>
            <a:endParaRPr lang="en-US" sz="2400" dirty="0"/>
          </a:p>
          <a:p>
            <a:pPr indent="-457200">
              <a:spcBef>
                <a:spcPts val="0"/>
              </a:spcBef>
              <a:buSzPts val="1680"/>
              <a:buFont typeface="Wingdings" panose="05000000000000000000" pitchFamily="2" charset="2"/>
              <a:buChar char="q"/>
            </a:pPr>
            <a:r>
              <a:rPr lang="en-US" sz="2400" dirty="0"/>
              <a:t>Freedom to make own choices</a:t>
            </a:r>
          </a:p>
          <a:p>
            <a:pPr indent="-457200">
              <a:spcBef>
                <a:spcPts val="0"/>
              </a:spcBef>
              <a:buSzPts val="1680"/>
              <a:buFont typeface="Wingdings" panose="05000000000000000000" pitchFamily="2" charset="2"/>
              <a:buChar char="q"/>
            </a:pPr>
            <a:r>
              <a:rPr lang="en-US" sz="2400" dirty="0"/>
              <a:t>Be more independent</a:t>
            </a:r>
          </a:p>
          <a:p>
            <a:pPr indent="-457200">
              <a:spcBef>
                <a:spcPts val="0"/>
              </a:spcBef>
              <a:buSzPts val="1680"/>
              <a:buFont typeface="Wingdings" panose="05000000000000000000" pitchFamily="2" charset="2"/>
              <a:buChar char="q"/>
            </a:pPr>
            <a:r>
              <a:rPr lang="en-US" sz="2400" dirty="0"/>
              <a:t>Decide the work you want to do</a:t>
            </a:r>
          </a:p>
          <a:p>
            <a:pPr indent="-457200">
              <a:spcBef>
                <a:spcPts val="0"/>
              </a:spcBef>
              <a:buSzPts val="1680"/>
              <a:buFont typeface="Wingdings" panose="05000000000000000000" pitchFamily="2" charset="2"/>
              <a:buChar char="q"/>
            </a:pPr>
            <a:r>
              <a:rPr lang="en-US" sz="2400" dirty="0"/>
              <a:t>Choose your work hours</a:t>
            </a:r>
          </a:p>
          <a:p>
            <a:pPr indent="-457200">
              <a:spcBef>
                <a:spcPts val="0"/>
              </a:spcBef>
              <a:buSzPts val="1680"/>
              <a:buFont typeface="Wingdings" panose="05000000000000000000" pitchFamily="2" charset="2"/>
              <a:buChar char="q"/>
            </a:pPr>
            <a:r>
              <a:rPr lang="en-US" sz="2400" dirty="0"/>
              <a:t>Choose where you want to work</a:t>
            </a:r>
          </a:p>
          <a:p>
            <a:pPr indent="-457200">
              <a:spcBef>
                <a:spcPts val="0"/>
              </a:spcBef>
              <a:buSzPts val="1680"/>
              <a:buFont typeface="Wingdings" panose="05000000000000000000" pitchFamily="2" charset="2"/>
              <a:buChar char="q"/>
            </a:pPr>
            <a:r>
              <a:rPr lang="en-US" sz="2400" dirty="0"/>
              <a:t>Choose who to work with or for</a:t>
            </a:r>
          </a:p>
          <a:p>
            <a:pPr indent="-457200">
              <a:spcBef>
                <a:spcPts val="0"/>
              </a:spcBef>
              <a:buSzPts val="1680"/>
              <a:buFont typeface="Wingdings" panose="05000000000000000000" pitchFamily="2" charset="2"/>
              <a:buChar char="q"/>
            </a:pPr>
            <a:r>
              <a:rPr lang="en-US" sz="2400" dirty="0"/>
              <a:t>Choose what jobs to take or not take</a:t>
            </a:r>
          </a:p>
          <a:p>
            <a:pPr indent="-457200">
              <a:spcBef>
                <a:spcPts val="0"/>
              </a:spcBef>
              <a:buSzPts val="1680"/>
              <a:buFont typeface="Wingdings" panose="05000000000000000000" pitchFamily="2" charset="2"/>
              <a:buChar char="q"/>
            </a:pPr>
            <a:r>
              <a:rPr lang="en-US" sz="2400" dirty="0"/>
              <a:t>Build self-confidence/self-esteem</a:t>
            </a:r>
          </a:p>
          <a:p>
            <a:pPr indent="-457200">
              <a:spcBef>
                <a:spcPts val="0"/>
              </a:spcBef>
              <a:buSzPts val="1680"/>
              <a:buFont typeface="Wingdings" panose="05000000000000000000" pitchFamily="2" charset="2"/>
              <a:buChar char="q"/>
            </a:pPr>
            <a:r>
              <a:rPr lang="en-US" sz="2400" dirty="0"/>
              <a:t>Increase economic self-sufficiency</a:t>
            </a:r>
            <a:endParaRPr lang="en-US" sz="3200" dirty="0"/>
          </a:p>
          <a:p>
            <a:pPr marL="0" indent="0">
              <a:spcBef>
                <a:spcPts val="0"/>
              </a:spcBef>
              <a:buSzPts val="1680"/>
              <a:buNone/>
            </a:pPr>
            <a:r>
              <a:rPr lang="en-US" sz="2000" dirty="0"/>
              <a:t>	</a:t>
            </a:r>
            <a:endParaRPr dirty="0"/>
          </a:p>
          <a:p>
            <a:pPr marL="1143000" lvl="2" indent="-133350">
              <a:buSzPts val="1500"/>
              <a:buNone/>
            </a:pPr>
            <a:endParaRPr sz="2000" dirty="0"/>
          </a:p>
        </p:txBody>
      </p:sp>
      <p:sp>
        <p:nvSpPr>
          <p:cNvPr id="365" name="Google Shape;365;p43"/>
          <p:cNvSpPr txBox="1">
            <a:spLocks noGrp="1"/>
          </p:cNvSpPr>
          <p:nvPr>
            <p:ph type="sldNum" idx="12"/>
          </p:nvPr>
        </p:nvSpPr>
        <p:spPr>
          <a:xfrm>
            <a:off x="0" y="1280160"/>
            <a:ext cx="533400" cy="278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80000"/>
              </a:lnSpc>
              <a:buClr>
                <a:srgbClr val="000000"/>
              </a:buClr>
              <a:buSzPts val="1200"/>
            </a:pPr>
            <a:fld id="{00000000-1234-1234-1234-123412341234}" type="slidenum">
              <a:rPr lang="en-US" sz="1200" kern="0">
                <a:solidFill>
                  <a:srgbClr val="000000"/>
                </a:solidFill>
              </a:rPr>
              <a:pPr>
                <a:lnSpc>
                  <a:spcPct val="80000"/>
                </a:lnSpc>
                <a:buClr>
                  <a:srgbClr val="000000"/>
                </a:buClr>
                <a:buSzPts val="1200"/>
              </a:pPr>
              <a:t>31</a:t>
            </a:fld>
            <a:endParaRPr sz="1200" kern="0" dirty="0">
              <a:solidFill>
                <a:srgbClr val="000000"/>
              </a:solidFill>
            </a:endParaRPr>
          </a:p>
        </p:txBody>
      </p:sp>
      <p:pic>
        <p:nvPicPr>
          <p:cNvPr id="6" name="Google Shape;242;p29" descr="Joe owns a small business called  Poppin' Joe' Kettle Korn.  Joe makes sure he has all the corn ready. " title="Joe">
            <a:extLst>
              <a:ext uri="{FF2B5EF4-FFF2-40B4-BE49-F238E27FC236}">
                <a16:creationId xmlns:a16="http://schemas.microsoft.com/office/drawing/2014/main" id="{5E309E43-93D5-45A0-92B4-BCF9AE285C6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1298"/>
          <a:stretch/>
        </p:blipFill>
        <p:spPr>
          <a:xfrm>
            <a:off x="7074069" y="2423160"/>
            <a:ext cx="2917051" cy="384048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46"/>
          <p:cNvSpPr txBox="1">
            <a:spLocks noGrp="1"/>
          </p:cNvSpPr>
          <p:nvPr>
            <p:ph type="title"/>
          </p:nvPr>
        </p:nvSpPr>
        <p:spPr>
          <a:xfrm>
            <a:off x="1167618" y="228600"/>
            <a:ext cx="912243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90909"/>
              </a:lnSpc>
            </a:pPr>
            <a:r>
              <a:rPr lang="en-US" dirty="0"/>
              <a:t>Self-Employment – Meet Ryan</a:t>
            </a:r>
            <a:endParaRPr dirty="0"/>
          </a:p>
        </p:txBody>
      </p:sp>
      <p:sp>
        <p:nvSpPr>
          <p:cNvPr id="390" name="Google Shape;390;p46"/>
          <p:cNvSpPr txBox="1">
            <a:spLocks noGrp="1"/>
          </p:cNvSpPr>
          <p:nvPr>
            <p:ph type="body" idx="1"/>
          </p:nvPr>
        </p:nvSpPr>
        <p:spPr>
          <a:xfrm>
            <a:off x="1752601" y="1524001"/>
            <a:ext cx="5791199" cy="2568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319088" indent="-319088">
              <a:lnSpc>
                <a:spcPct val="104761"/>
              </a:lnSpc>
              <a:spcBef>
                <a:spcPts val="0"/>
              </a:spcBef>
              <a:buSzPts val="1260"/>
            </a:pPr>
            <a:r>
              <a:rPr lang="en-US" sz="2100" dirty="0"/>
              <a:t>Very social and independent </a:t>
            </a:r>
            <a:endParaRPr dirty="0"/>
          </a:p>
          <a:p>
            <a:pPr marL="319088" indent="-319088">
              <a:lnSpc>
                <a:spcPct val="104761"/>
              </a:lnSpc>
              <a:spcBef>
                <a:spcPts val="600"/>
              </a:spcBef>
              <a:buSzPts val="1260"/>
            </a:pPr>
            <a:r>
              <a:rPr lang="en-US" sz="2100" dirty="0"/>
              <a:t>Previous volunteer and work experience in high school at a local plant nursery, Burger King, and Arby’s</a:t>
            </a:r>
            <a:endParaRPr sz="2100" dirty="0"/>
          </a:p>
          <a:p>
            <a:pPr marL="319088" indent="-319088">
              <a:lnSpc>
                <a:spcPct val="104761"/>
              </a:lnSpc>
              <a:spcBef>
                <a:spcPts val="600"/>
              </a:spcBef>
              <a:buSzPts val="1260"/>
            </a:pPr>
            <a:r>
              <a:rPr lang="en-US" sz="2100" dirty="0"/>
              <a:t>Ryan’s GAP (group action planning) team gathered to plan for his future</a:t>
            </a:r>
            <a:endParaRPr dirty="0"/>
          </a:p>
          <a:p>
            <a:pPr marL="652464" lvl="1" indent="-285750">
              <a:lnSpc>
                <a:spcPct val="122222"/>
              </a:lnSpc>
              <a:spcBef>
                <a:spcPts val="600"/>
              </a:spcBef>
              <a:buClr>
                <a:schemeClr val="accent2"/>
              </a:buClr>
              <a:buSzPts val="1260"/>
              <a:buFont typeface="Wingdings" panose="05000000000000000000" pitchFamily="2" charset="2"/>
              <a:buChar char="§"/>
            </a:pPr>
            <a:r>
              <a:rPr lang="en-US" sz="1800" dirty="0"/>
              <a:t>Used MAPS planning process to determine possible jobs and made a plan</a:t>
            </a:r>
            <a:endParaRPr dirty="0"/>
          </a:p>
        </p:txBody>
      </p:sp>
      <p:sp>
        <p:nvSpPr>
          <p:cNvPr id="391" name="Google Shape;391;p46"/>
          <p:cNvSpPr txBox="1">
            <a:spLocks noGrp="1"/>
          </p:cNvSpPr>
          <p:nvPr>
            <p:ph type="sldNum" idx="12"/>
          </p:nvPr>
        </p:nvSpPr>
        <p:spPr>
          <a:xfrm>
            <a:off x="187569" y="1279526"/>
            <a:ext cx="5334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80000"/>
              </a:lnSpc>
              <a:buClr>
                <a:schemeClr val="dk1"/>
              </a:buClr>
              <a:buSzPts val="1200"/>
            </a:pPr>
            <a:fld id="{00000000-1234-1234-1234-123412341234}" type="slidenum">
              <a:rPr lang="en-US" sz="1200"/>
              <a:pPr>
                <a:lnSpc>
                  <a:spcPct val="80000"/>
                </a:lnSpc>
                <a:buClr>
                  <a:schemeClr val="dk1"/>
                </a:buClr>
                <a:buSzPts val="1200"/>
              </a:pPr>
              <a:t>32</a:t>
            </a:fld>
            <a:endParaRPr sz="1200" dirty="0"/>
          </a:p>
        </p:txBody>
      </p:sp>
      <p:sp>
        <p:nvSpPr>
          <p:cNvPr id="392" name="Google Shape;392;p46"/>
          <p:cNvSpPr txBox="1"/>
          <p:nvPr/>
        </p:nvSpPr>
        <p:spPr>
          <a:xfrm>
            <a:off x="1752600" y="3981450"/>
            <a:ext cx="8686801" cy="24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652464" lvl="1" indent="-285750">
              <a:lnSpc>
                <a:spcPct val="122222"/>
              </a:lnSpc>
              <a:buClr>
                <a:schemeClr val="accent2"/>
              </a:buClr>
              <a:buSzPts val="1260"/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Suggested a Kansas Council on Developmental Disabilities small business ownership grant</a:t>
            </a:r>
            <a:endParaRPr dirty="0"/>
          </a:p>
          <a:p>
            <a:pPr marL="319088" indent="-319088">
              <a:lnSpc>
                <a:spcPct val="104761"/>
              </a:lnSpc>
              <a:spcBef>
                <a:spcPts val="600"/>
              </a:spcBef>
              <a:buClr>
                <a:schemeClr val="accent2"/>
              </a:buClr>
              <a:buSzPts val="1260"/>
              <a:buFont typeface="Noto Sans Symbols"/>
              <a:buChar char="◻"/>
            </a:pPr>
            <a:r>
              <a:rPr lang="en-US" sz="2100" dirty="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Owns 18 vending machines placed at local businesses</a:t>
            </a:r>
            <a:endParaRPr dirty="0"/>
          </a:p>
          <a:p>
            <a:pPr marL="652464" lvl="1" indent="-285750">
              <a:lnSpc>
                <a:spcPct val="122222"/>
              </a:lnSpc>
              <a:spcBef>
                <a:spcPts val="600"/>
              </a:spcBef>
              <a:buClr>
                <a:schemeClr val="accent2"/>
              </a:buClr>
              <a:buSzPts val="1260"/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Empties money, refills change, and makes deposits</a:t>
            </a:r>
            <a:endParaRPr dirty="0"/>
          </a:p>
          <a:p>
            <a:pPr marL="652464" lvl="1" indent="-285750">
              <a:lnSpc>
                <a:spcPct val="122222"/>
              </a:lnSpc>
              <a:spcBef>
                <a:spcPts val="600"/>
              </a:spcBef>
              <a:buClr>
                <a:schemeClr val="accent2"/>
              </a:buClr>
              <a:buSzPts val="1260"/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Fills machines with snacks and sodas</a:t>
            </a:r>
            <a:endParaRPr dirty="0"/>
          </a:p>
          <a:p>
            <a:pPr marL="652464" lvl="1" indent="-285750">
              <a:lnSpc>
                <a:spcPct val="122222"/>
              </a:lnSpc>
              <a:spcBef>
                <a:spcPts val="600"/>
              </a:spcBef>
              <a:buClr>
                <a:schemeClr val="accent2"/>
              </a:buClr>
              <a:buSzPts val="1260"/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Takes inventory and purchases needed items</a:t>
            </a:r>
            <a:endParaRPr dirty="0"/>
          </a:p>
          <a:p>
            <a:pPr marL="652464" lvl="1" indent="-285750">
              <a:lnSpc>
                <a:spcPct val="122222"/>
              </a:lnSpc>
              <a:spcBef>
                <a:spcPts val="600"/>
              </a:spcBef>
              <a:buClr>
                <a:schemeClr val="accent2"/>
              </a:buClr>
              <a:buSzPts val="1260"/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Works 15-18 hours/week and earns a weekly paycheck</a:t>
            </a:r>
            <a:endParaRPr dirty="0"/>
          </a:p>
        </p:txBody>
      </p:sp>
      <p:pic>
        <p:nvPicPr>
          <p:cNvPr id="393" name="Google Shape;393;p46" descr="Ryan-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58790" y="1701888"/>
            <a:ext cx="2895600" cy="2126933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394" name="Google Shape;394;p46"/>
          <p:cNvSpPr txBox="1"/>
          <p:nvPr/>
        </p:nvSpPr>
        <p:spPr>
          <a:xfrm>
            <a:off x="3505200" y="6519864"/>
            <a:ext cx="5270500" cy="261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n-US" sz="11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Ryan’s story was gathered by the Beach Center on Disability in Lawrence in 2010.</a:t>
            </a:r>
            <a:endParaRPr sz="11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48"/>
          <p:cNvSpPr txBox="1">
            <a:spLocks noGrp="1"/>
          </p:cNvSpPr>
          <p:nvPr>
            <p:ph type="title"/>
          </p:nvPr>
        </p:nvSpPr>
        <p:spPr>
          <a:xfrm>
            <a:off x="914400" y="228600"/>
            <a:ext cx="9375648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90909"/>
              </a:lnSpc>
            </a:pPr>
            <a:r>
              <a:rPr lang="en-US" dirty="0"/>
              <a:t>Business Within a Business – </a:t>
            </a:r>
            <a:br>
              <a:rPr lang="en-US" dirty="0"/>
            </a:br>
            <a:r>
              <a:rPr lang="en-US" dirty="0"/>
              <a:t>Meet Tamara</a:t>
            </a:r>
            <a:endParaRPr dirty="0"/>
          </a:p>
        </p:txBody>
      </p:sp>
      <p:sp>
        <p:nvSpPr>
          <p:cNvPr id="408" name="Google Shape;408;p48"/>
          <p:cNvSpPr txBox="1">
            <a:spLocks noGrp="1"/>
          </p:cNvSpPr>
          <p:nvPr>
            <p:ph type="body" idx="1"/>
          </p:nvPr>
        </p:nvSpPr>
        <p:spPr>
          <a:xfrm>
            <a:off x="1612122" y="1627188"/>
            <a:ext cx="815340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19088" indent="-319088">
              <a:spcBef>
                <a:spcPts val="0"/>
              </a:spcBef>
              <a:buSzPts val="1320"/>
            </a:pPr>
            <a:r>
              <a:rPr lang="en-US" sz="2200" dirty="0"/>
              <a:t>Desired choice and control in her life</a:t>
            </a:r>
            <a:endParaRPr dirty="0"/>
          </a:p>
          <a:p>
            <a:pPr marL="319088" indent="-319088">
              <a:spcBef>
                <a:spcPts val="200"/>
              </a:spcBef>
              <a:buSzPts val="1320"/>
            </a:pPr>
            <a:r>
              <a:rPr lang="en-US" sz="2200" dirty="0"/>
              <a:t>Vocational Rehabilitation initially evaluated </a:t>
            </a:r>
          </a:p>
          <a:p>
            <a:pPr marL="0" indent="0">
              <a:spcBef>
                <a:spcPts val="200"/>
              </a:spcBef>
              <a:buSzPts val="1320"/>
              <a:buNone/>
            </a:pPr>
            <a:r>
              <a:rPr lang="en-US" sz="2200" dirty="0"/>
              <a:t>      Tamara and determined her “unemployable”</a:t>
            </a:r>
            <a:endParaRPr dirty="0"/>
          </a:p>
          <a:p>
            <a:pPr marL="709613" lvl="1" indent="-342900">
              <a:spcBef>
                <a:spcPts val="200"/>
              </a:spcBef>
              <a:buClr>
                <a:schemeClr val="accent2"/>
              </a:buClr>
              <a:buSzPts val="1400"/>
              <a:buFont typeface="Wingdings" panose="05000000000000000000" pitchFamily="2" charset="2"/>
              <a:buChar char="§"/>
            </a:pPr>
            <a:r>
              <a:rPr lang="en-US" sz="2000" dirty="0"/>
              <a:t>Mom challenged the evaluation</a:t>
            </a:r>
            <a:endParaRPr dirty="0"/>
          </a:p>
          <a:p>
            <a:pPr marL="709613" lvl="1" indent="-342900">
              <a:spcBef>
                <a:spcPts val="200"/>
              </a:spcBef>
              <a:buClr>
                <a:schemeClr val="accent2"/>
              </a:buClr>
              <a:buSzPts val="1400"/>
              <a:buFont typeface="Wingdings" panose="05000000000000000000" pitchFamily="2" charset="2"/>
              <a:buChar char="§"/>
            </a:pPr>
            <a:r>
              <a:rPr lang="en-US" sz="2000" dirty="0"/>
              <a:t>Tamara’s planning team decided to explore 		               self-employment</a:t>
            </a:r>
          </a:p>
          <a:p>
            <a:pPr marL="639763" lvl="1" indent="-273050">
              <a:spcBef>
                <a:spcPts val="200"/>
              </a:spcBef>
              <a:buSzPts val="1400"/>
            </a:pPr>
            <a:endParaRPr sz="1000" dirty="0"/>
          </a:p>
          <a:p>
            <a:pPr marL="319088" indent="-319088">
              <a:spcBef>
                <a:spcPts val="200"/>
              </a:spcBef>
              <a:buSzPts val="1320"/>
            </a:pPr>
            <a:r>
              <a:rPr lang="en-US" sz="2200" dirty="0"/>
              <a:t>Owns and runs a hotdog stand at a county justice center</a:t>
            </a:r>
            <a:endParaRPr dirty="0"/>
          </a:p>
          <a:p>
            <a:pPr marL="709613" lvl="1" indent="-342900">
              <a:spcBef>
                <a:spcPts val="200"/>
              </a:spcBef>
              <a:buClr>
                <a:schemeClr val="accent2"/>
              </a:buClr>
              <a:buSzPts val="1400"/>
              <a:buFont typeface="Wingdings" panose="05000000000000000000" pitchFamily="2" charset="2"/>
              <a:buChar char="§"/>
            </a:pPr>
            <a:r>
              <a:rPr lang="en-US" sz="2000" dirty="0"/>
              <a:t>Family explored various business ideas, including start-up costs and operations of each</a:t>
            </a:r>
            <a:endParaRPr dirty="0"/>
          </a:p>
          <a:p>
            <a:pPr marL="709613" lvl="1" indent="-342900">
              <a:spcBef>
                <a:spcPts val="200"/>
              </a:spcBef>
              <a:buClr>
                <a:schemeClr val="accent2"/>
              </a:buClr>
              <a:buSzPts val="1400"/>
              <a:buFont typeface="Wingdings" panose="05000000000000000000" pitchFamily="2" charset="2"/>
              <a:buChar char="§"/>
            </a:pPr>
            <a:r>
              <a:rPr lang="en-US" sz="2000" dirty="0"/>
              <a:t>Located a community building that had a cafeteria and no food service and set up shop there</a:t>
            </a:r>
            <a:endParaRPr dirty="0"/>
          </a:p>
          <a:p>
            <a:pPr marL="709613" lvl="1" indent="-342900">
              <a:spcBef>
                <a:spcPts val="200"/>
              </a:spcBef>
              <a:buClr>
                <a:schemeClr val="accent2"/>
              </a:buClr>
              <a:buSzPts val="1400"/>
              <a:buFont typeface="Wingdings" panose="05000000000000000000" pitchFamily="2" charset="2"/>
              <a:buChar char="§"/>
            </a:pPr>
            <a:r>
              <a:rPr lang="en-US" sz="2000" dirty="0"/>
              <a:t>Initially only offered hotdogs – has since expanded to include salads, soups, sandwiches, and cookies</a:t>
            </a:r>
            <a:endParaRPr dirty="0"/>
          </a:p>
        </p:txBody>
      </p:sp>
      <p:sp>
        <p:nvSpPr>
          <p:cNvPr id="409" name="Google Shape;409;p48"/>
          <p:cNvSpPr txBox="1">
            <a:spLocks noGrp="1"/>
          </p:cNvSpPr>
          <p:nvPr>
            <p:ph type="sldNum" idx="12"/>
          </p:nvPr>
        </p:nvSpPr>
        <p:spPr>
          <a:xfrm>
            <a:off x="173502" y="1219201"/>
            <a:ext cx="533400" cy="407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80000"/>
              </a:lnSpc>
              <a:buClr>
                <a:schemeClr val="dk1"/>
              </a:buClr>
              <a:buSzPts val="1200"/>
            </a:pPr>
            <a:fld id="{00000000-1234-1234-1234-123412341234}" type="slidenum">
              <a:rPr lang="en-US" sz="1200"/>
              <a:pPr>
                <a:lnSpc>
                  <a:spcPct val="80000"/>
                </a:lnSpc>
                <a:buClr>
                  <a:schemeClr val="dk1"/>
                </a:buClr>
                <a:buSzPts val="1200"/>
              </a:pPr>
              <a:t>33</a:t>
            </a:fld>
            <a:endParaRPr sz="1200" dirty="0"/>
          </a:p>
        </p:txBody>
      </p:sp>
      <p:pic>
        <p:nvPicPr>
          <p:cNvPr id="410" name="Google Shape;410;p48" descr="Tamara owns and runs a hotdog stand at a country center. " title="Tamara"/>
          <p:cNvPicPr preferRelativeResize="0"/>
          <p:nvPr/>
        </p:nvPicPr>
        <p:blipFill rotWithShape="1">
          <a:blip r:embed="rId3">
            <a:alphaModFix/>
          </a:blip>
          <a:srcRect r="9311"/>
          <a:stretch/>
        </p:blipFill>
        <p:spPr>
          <a:xfrm>
            <a:off x="7816313" y="883404"/>
            <a:ext cx="2652583" cy="275869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411" name="Google Shape;411;p48"/>
          <p:cNvSpPr txBox="1"/>
          <p:nvPr/>
        </p:nvSpPr>
        <p:spPr>
          <a:xfrm>
            <a:off x="1683754" y="6324601"/>
            <a:ext cx="8734425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n-US" sz="11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Tam’s story adapted from Sowers, J., et al. (2001). Self-Directed Employment: Story Book of Oregonians with Developmental Disabilities.</a:t>
            </a:r>
            <a:endParaRPr dirty="0"/>
          </a:p>
          <a:p>
            <a:pPr>
              <a:buClr>
                <a:schemeClr val="dk1"/>
              </a:buClr>
              <a:buSzPts val="1100"/>
            </a:pPr>
            <a:r>
              <a:rPr lang="en-US" sz="11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Developed by the Center on Self-Determination, Oregon Institute on Disability and Development, and Oregon Health &amp; Science University.</a:t>
            </a:r>
            <a:endParaRPr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50"/>
          <p:cNvSpPr txBox="1">
            <a:spLocks noGrp="1"/>
          </p:cNvSpPr>
          <p:nvPr>
            <p:ph type="title"/>
          </p:nvPr>
        </p:nvSpPr>
        <p:spPr>
          <a:xfrm>
            <a:off x="731519" y="228600"/>
            <a:ext cx="10199077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90909"/>
              </a:lnSpc>
            </a:pPr>
            <a:r>
              <a:rPr lang="en-US" dirty="0"/>
              <a:t>Employer-Initiated Employment Model:  </a:t>
            </a:r>
            <a:r>
              <a:rPr lang="en-US" sz="4200" dirty="0"/>
              <a:t>Project SEARCH</a:t>
            </a:r>
            <a:endParaRPr dirty="0"/>
          </a:p>
        </p:txBody>
      </p:sp>
      <p:sp>
        <p:nvSpPr>
          <p:cNvPr id="426" name="Google Shape;426;p50"/>
          <p:cNvSpPr txBox="1">
            <a:spLocks noGrp="1"/>
          </p:cNvSpPr>
          <p:nvPr>
            <p:ph type="body" idx="1"/>
          </p:nvPr>
        </p:nvSpPr>
        <p:spPr>
          <a:xfrm>
            <a:off x="1626414" y="1665288"/>
            <a:ext cx="8663634" cy="4964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42900" indent="-342900">
              <a:spcBef>
                <a:spcPts val="0"/>
              </a:spcBef>
              <a:buSzPts val="1320"/>
              <a:buFont typeface="Wingdings" panose="05000000000000000000" pitchFamily="2" charset="2"/>
              <a:buChar char="q"/>
            </a:pPr>
            <a:r>
              <a:rPr lang="en-US" sz="2200" dirty="0"/>
              <a:t>Started at Cincinnati Children’s Hospital in 1996</a:t>
            </a:r>
          </a:p>
          <a:p>
            <a:pPr marL="342900" indent="-342900">
              <a:spcBef>
                <a:spcPts val="0"/>
              </a:spcBef>
              <a:buSzPts val="1320"/>
              <a:buFont typeface="Wingdings" panose="05000000000000000000" pitchFamily="2" charset="2"/>
              <a:buChar char="q"/>
            </a:pPr>
            <a:r>
              <a:rPr lang="en-US" sz="2200" dirty="0"/>
              <a:t>Business led partnership</a:t>
            </a:r>
            <a:endParaRPr sz="2200" dirty="0"/>
          </a:p>
          <a:p>
            <a:pPr marL="342900" indent="-342900">
              <a:spcBef>
                <a:spcPts val="300"/>
              </a:spcBef>
              <a:buSzPts val="1320"/>
              <a:buFont typeface="Wingdings" panose="05000000000000000000" pitchFamily="2" charset="2"/>
              <a:buChar char="q"/>
            </a:pPr>
            <a:r>
              <a:rPr lang="en-US" sz="2200" dirty="0"/>
              <a:t>Students transitioning from school to work</a:t>
            </a:r>
            <a:endParaRPr dirty="0"/>
          </a:p>
          <a:p>
            <a:pPr marL="709614" lvl="1" indent="-342900">
              <a:spcBef>
                <a:spcPts val="300"/>
              </a:spcBef>
              <a:buClr>
                <a:schemeClr val="accent2"/>
              </a:buClr>
              <a:buSzPts val="1330"/>
              <a:buFont typeface="Wingdings" panose="05000000000000000000" pitchFamily="2" charset="2"/>
              <a:buChar char="§"/>
            </a:pPr>
            <a:r>
              <a:rPr lang="en-US" sz="2000" dirty="0"/>
              <a:t>On site classroom instruction</a:t>
            </a:r>
          </a:p>
          <a:p>
            <a:pPr marL="709614" lvl="1" indent="-342900">
              <a:spcBef>
                <a:spcPts val="300"/>
              </a:spcBef>
              <a:buClr>
                <a:schemeClr val="accent2"/>
              </a:buClr>
              <a:buSzPts val="1330"/>
              <a:buFont typeface="Wingdings" panose="05000000000000000000" pitchFamily="2" charset="2"/>
              <a:buChar char="§"/>
            </a:pPr>
            <a:r>
              <a:rPr lang="en-US" sz="2000" dirty="0"/>
              <a:t>Worksite rotations</a:t>
            </a:r>
          </a:p>
          <a:p>
            <a:pPr marL="709614" lvl="1" indent="-342900">
              <a:spcBef>
                <a:spcPts val="300"/>
              </a:spcBef>
              <a:buClr>
                <a:schemeClr val="accent2"/>
              </a:buClr>
              <a:buSzPts val="1330"/>
              <a:buFont typeface="Wingdings" panose="05000000000000000000" pitchFamily="2" charset="2"/>
              <a:buChar char="§"/>
            </a:pPr>
            <a:r>
              <a:rPr lang="en-US" sz="2000" dirty="0"/>
              <a:t>Lunch with peers</a:t>
            </a:r>
          </a:p>
          <a:p>
            <a:pPr marL="709614" lvl="1" indent="-342900">
              <a:spcBef>
                <a:spcPts val="300"/>
              </a:spcBef>
              <a:buClr>
                <a:schemeClr val="accent2"/>
              </a:buClr>
              <a:buSzPts val="1330"/>
              <a:buFont typeface="Wingdings" panose="05000000000000000000" pitchFamily="2" charset="2"/>
              <a:buChar char="§"/>
            </a:pPr>
            <a:r>
              <a:rPr lang="en-US" sz="2000" dirty="0"/>
              <a:t>Feedback from instructors </a:t>
            </a:r>
          </a:p>
          <a:p>
            <a:pPr marL="709614" lvl="1" indent="-342900">
              <a:spcBef>
                <a:spcPts val="300"/>
              </a:spcBef>
              <a:buClr>
                <a:schemeClr val="accent2"/>
              </a:buClr>
              <a:buSzPts val="1330"/>
              <a:buFont typeface="Wingdings" panose="05000000000000000000" pitchFamily="2" charset="2"/>
              <a:buChar char="§"/>
            </a:pPr>
            <a:r>
              <a:rPr lang="en-US" sz="2000" dirty="0"/>
              <a:t>Individualized job development </a:t>
            </a:r>
          </a:p>
          <a:p>
            <a:pPr marL="709614" lvl="1" indent="-342900">
              <a:spcBef>
                <a:spcPts val="300"/>
              </a:spcBef>
              <a:buClr>
                <a:schemeClr val="accent2"/>
              </a:buClr>
              <a:buSzPts val="1330"/>
              <a:buFont typeface="Wingdings" panose="05000000000000000000" pitchFamily="2" charset="2"/>
              <a:buChar char="§"/>
            </a:pPr>
            <a:r>
              <a:rPr lang="en-US" sz="2000" dirty="0"/>
              <a:t>Job placement</a:t>
            </a:r>
            <a:endParaRPr sz="2000" dirty="0"/>
          </a:p>
          <a:p>
            <a:pPr marL="342900" indent="-342900">
              <a:spcBef>
                <a:spcPts val="300"/>
              </a:spcBef>
              <a:buSzPts val="1320"/>
              <a:buFont typeface="Wingdings" panose="05000000000000000000" pitchFamily="2" charset="2"/>
              <a:buChar char="q"/>
            </a:pPr>
            <a:r>
              <a:rPr lang="en-US" sz="2200" dirty="0"/>
              <a:t>Project Search runs during school year</a:t>
            </a:r>
            <a:endParaRPr dirty="0"/>
          </a:p>
          <a:p>
            <a:pPr marL="709614" lvl="1" indent="-342900">
              <a:spcBef>
                <a:spcPts val="300"/>
              </a:spcBef>
              <a:buClr>
                <a:schemeClr val="accent2"/>
              </a:buClr>
              <a:buSzPts val="1470"/>
              <a:buFont typeface="Wingdings" panose="05000000000000000000" pitchFamily="2" charset="2"/>
              <a:buChar char="§"/>
            </a:pPr>
            <a:r>
              <a:rPr lang="en-US" sz="2000" dirty="0"/>
              <a:t>Full day program </a:t>
            </a:r>
            <a:endParaRPr sz="2000" dirty="0"/>
          </a:p>
          <a:p>
            <a:pPr marL="709613" lvl="1" indent="-342900">
              <a:spcBef>
                <a:spcPts val="300"/>
              </a:spcBef>
              <a:buClr>
                <a:schemeClr val="accent2"/>
              </a:buClr>
              <a:buSzPts val="1540"/>
              <a:buFont typeface="Wingdings" panose="05000000000000000000" pitchFamily="2" charset="2"/>
              <a:buChar char="§"/>
            </a:pPr>
            <a:r>
              <a:rPr lang="en-US" sz="2000" dirty="0"/>
              <a:t>One hour classroom time both AM and PM</a:t>
            </a:r>
            <a:endParaRPr sz="2000" dirty="0"/>
          </a:p>
          <a:p>
            <a:pPr marL="709613" lvl="1" indent="-342900">
              <a:spcBef>
                <a:spcPts val="300"/>
              </a:spcBef>
              <a:buClr>
                <a:schemeClr val="accent2"/>
              </a:buClr>
              <a:buSzPts val="1540"/>
              <a:buFont typeface="Wingdings" panose="05000000000000000000" pitchFamily="2" charset="2"/>
              <a:buChar char="§"/>
            </a:pPr>
            <a:r>
              <a:rPr lang="en-US" sz="2000" dirty="0"/>
              <a:t>Three 10-12 week unpaid internships throughout the host site</a:t>
            </a:r>
            <a:endParaRPr sz="2000" dirty="0"/>
          </a:p>
          <a:p>
            <a:pPr marL="709613" lvl="1" indent="-342900">
              <a:spcBef>
                <a:spcPts val="300"/>
              </a:spcBef>
              <a:buClr>
                <a:schemeClr val="accent2"/>
              </a:buClr>
              <a:buSzPts val="1540"/>
              <a:buFont typeface="Wingdings" panose="05000000000000000000" pitchFamily="2" charset="2"/>
              <a:buChar char="§"/>
            </a:pPr>
            <a:r>
              <a:rPr lang="en-US" sz="2000" dirty="0"/>
              <a:t>At the end of the internships, identify best fit and apply for permanent employment</a:t>
            </a:r>
            <a:endParaRPr sz="2000" dirty="0"/>
          </a:p>
        </p:txBody>
      </p:sp>
      <p:sp>
        <p:nvSpPr>
          <p:cNvPr id="427" name="Google Shape;427;p50"/>
          <p:cNvSpPr txBox="1">
            <a:spLocks noGrp="1"/>
          </p:cNvSpPr>
          <p:nvPr>
            <p:ph type="sldNum" idx="12"/>
          </p:nvPr>
        </p:nvSpPr>
        <p:spPr>
          <a:xfrm>
            <a:off x="99645" y="1219200"/>
            <a:ext cx="533400" cy="344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80000"/>
              </a:lnSpc>
              <a:buClr>
                <a:schemeClr val="dk1"/>
              </a:buClr>
              <a:buSzPts val="1200"/>
            </a:pPr>
            <a:fld id="{00000000-1234-1234-1234-123412341234}" type="slidenum">
              <a:rPr lang="en-US" sz="1200"/>
              <a:pPr>
                <a:lnSpc>
                  <a:spcPct val="80000"/>
                </a:lnSpc>
                <a:buClr>
                  <a:schemeClr val="dk1"/>
                </a:buClr>
                <a:buSzPts val="1200"/>
              </a:pPr>
              <a:t>34</a:t>
            </a:fld>
            <a:endParaRPr sz="1200" dirty="0"/>
          </a:p>
        </p:txBody>
      </p:sp>
      <p:pic>
        <p:nvPicPr>
          <p:cNvPr id="428" name="Google Shape;428;p50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7358743" y="2895600"/>
            <a:ext cx="2669177" cy="210312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51"/>
          <p:cNvSpPr txBox="1">
            <a:spLocks noGrp="1"/>
          </p:cNvSpPr>
          <p:nvPr>
            <p:ph type="title"/>
          </p:nvPr>
        </p:nvSpPr>
        <p:spPr>
          <a:xfrm>
            <a:off x="759655" y="228600"/>
            <a:ext cx="9530393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b="0" i="0" u="none" strike="noStrike" cap="none" dirty="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Project SEARCH</a:t>
            </a:r>
            <a:endParaRPr dirty="0">
              <a:highlight>
                <a:srgbClr val="FFFF00"/>
              </a:highlight>
            </a:endParaRPr>
          </a:p>
        </p:txBody>
      </p:sp>
      <p:sp>
        <p:nvSpPr>
          <p:cNvPr id="435" name="Google Shape;435;p51"/>
          <p:cNvSpPr txBox="1">
            <a:spLocks noGrp="1"/>
          </p:cNvSpPr>
          <p:nvPr>
            <p:ph type="body" idx="1"/>
          </p:nvPr>
        </p:nvSpPr>
        <p:spPr>
          <a:xfrm>
            <a:off x="2136648" y="1516064"/>
            <a:ext cx="8153400" cy="5277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SzPts val="1440"/>
              <a:buNone/>
            </a:pPr>
            <a:r>
              <a:rPr lang="en-US" sz="3200" dirty="0"/>
              <a:t>Nebraska Project Search Student sites:</a:t>
            </a:r>
            <a:endParaRPr sz="1600" dirty="0"/>
          </a:p>
          <a:p>
            <a:pPr marL="709614" lvl="1" indent="-342900">
              <a:lnSpc>
                <a:spcPct val="90000"/>
              </a:lnSpc>
              <a:buClr>
                <a:schemeClr val="accent2"/>
              </a:buClr>
              <a:buSzPts val="1470"/>
              <a:buFont typeface="Wingdings" panose="05000000000000000000" pitchFamily="2" charset="2"/>
              <a:buChar char="Ø"/>
            </a:pPr>
            <a:r>
              <a:rPr lang="en-US" sz="2200" dirty="0"/>
              <a:t>Bellevue – Bellevue Medical Center (Bellevue)</a:t>
            </a:r>
          </a:p>
          <a:p>
            <a:pPr marL="709614" lvl="1" indent="-342900">
              <a:lnSpc>
                <a:spcPct val="90000"/>
              </a:lnSpc>
              <a:buClr>
                <a:schemeClr val="accent2"/>
              </a:buClr>
              <a:buSzPts val="1470"/>
              <a:buFont typeface="Wingdings" panose="05000000000000000000" pitchFamily="2" charset="2"/>
              <a:buChar char="Ø"/>
            </a:pPr>
            <a:r>
              <a:rPr lang="en-US" sz="2200" dirty="0"/>
              <a:t>Columbus – Columbus Community Hospital (ESU7)</a:t>
            </a:r>
          </a:p>
          <a:p>
            <a:pPr marL="709614" lvl="1" indent="-342900">
              <a:lnSpc>
                <a:spcPct val="90000"/>
              </a:lnSpc>
              <a:buClr>
                <a:schemeClr val="accent2"/>
              </a:buClr>
              <a:buSzPts val="1470"/>
              <a:buFont typeface="Wingdings" panose="05000000000000000000" pitchFamily="2" charset="2"/>
              <a:buChar char="Ø"/>
            </a:pPr>
            <a:r>
              <a:rPr lang="en-US" sz="2200" dirty="0"/>
              <a:t>Grand Island – St. Francis Medical Center (GI Public)</a:t>
            </a:r>
          </a:p>
          <a:p>
            <a:pPr marL="709614" lvl="1" indent="-342900">
              <a:lnSpc>
                <a:spcPct val="90000"/>
              </a:lnSpc>
              <a:buClr>
                <a:schemeClr val="accent2"/>
              </a:buClr>
              <a:buSzPts val="1470"/>
              <a:buFont typeface="Wingdings" panose="05000000000000000000" pitchFamily="2" charset="2"/>
              <a:buChar char="Ø"/>
            </a:pPr>
            <a:r>
              <a:rPr lang="en-US" sz="2200" dirty="0"/>
              <a:t>Hastings – Mary Lanning Health Care ( Hastings and ESU 9 schools)</a:t>
            </a:r>
          </a:p>
          <a:p>
            <a:pPr marL="709614" lvl="1" indent="-342900">
              <a:lnSpc>
                <a:spcPct val="90000"/>
              </a:lnSpc>
              <a:buClr>
                <a:schemeClr val="accent2"/>
              </a:buClr>
              <a:buSzPts val="1470"/>
              <a:buFont typeface="Wingdings" panose="05000000000000000000" pitchFamily="2" charset="2"/>
              <a:buChar char="Ø"/>
            </a:pPr>
            <a:r>
              <a:rPr lang="en-US" sz="2200" dirty="0"/>
              <a:t>Kearney – Good Samaritan Medical Center (Kearney)</a:t>
            </a:r>
          </a:p>
          <a:p>
            <a:pPr marL="709614" lvl="1" indent="-342900">
              <a:lnSpc>
                <a:spcPct val="90000"/>
              </a:lnSpc>
              <a:buClr>
                <a:schemeClr val="accent2"/>
              </a:buClr>
              <a:buSzPts val="1470"/>
              <a:buFont typeface="Wingdings" panose="05000000000000000000" pitchFamily="2" charset="2"/>
              <a:buChar char="Ø"/>
            </a:pPr>
            <a:r>
              <a:rPr lang="en-US" sz="2200" dirty="0"/>
              <a:t>LaVista – Embassy Suites (Papillion/LaVista)</a:t>
            </a:r>
          </a:p>
          <a:p>
            <a:pPr marL="709614" lvl="1" indent="-342900">
              <a:lnSpc>
                <a:spcPct val="90000"/>
              </a:lnSpc>
              <a:buClr>
                <a:schemeClr val="accent2"/>
              </a:buClr>
              <a:buSzPts val="1470"/>
              <a:buFont typeface="Wingdings" panose="05000000000000000000" pitchFamily="2" charset="2"/>
              <a:buChar char="Ø"/>
            </a:pPr>
            <a:r>
              <a:rPr lang="en-US" sz="2200" dirty="0"/>
              <a:t>Lincoln – Embassy Suites (Lincoln)</a:t>
            </a:r>
          </a:p>
          <a:p>
            <a:pPr marL="709614" lvl="1" indent="-342900">
              <a:lnSpc>
                <a:spcPct val="90000"/>
              </a:lnSpc>
              <a:buClr>
                <a:schemeClr val="accent2"/>
              </a:buClr>
              <a:buSzPts val="1470"/>
              <a:buFont typeface="Wingdings" panose="05000000000000000000" pitchFamily="2" charset="2"/>
              <a:buChar char="Ø"/>
            </a:pPr>
            <a:r>
              <a:rPr lang="en-US" sz="2200" dirty="0"/>
              <a:t>Lincoln – Cornhusker Marriott (Waverly, Norris, Crete, Malcolm, Syracuse, Wahoo and surrounding districts)</a:t>
            </a:r>
          </a:p>
          <a:p>
            <a:pPr marL="709614" lvl="1" indent="-342900">
              <a:lnSpc>
                <a:spcPct val="90000"/>
              </a:lnSpc>
              <a:buClr>
                <a:schemeClr val="accent2"/>
              </a:buClr>
              <a:buSzPts val="1470"/>
              <a:buFont typeface="Wingdings" panose="05000000000000000000" pitchFamily="2" charset="2"/>
              <a:buChar char="Ø"/>
            </a:pPr>
            <a:r>
              <a:rPr lang="en-US" sz="2200" dirty="0"/>
              <a:t>Norfolk – Faith Regional Health Services (Norfolk, Wayne, surrounding area)</a:t>
            </a:r>
          </a:p>
          <a:p>
            <a:pPr marL="709614" lvl="1" indent="-342900">
              <a:lnSpc>
                <a:spcPct val="90000"/>
              </a:lnSpc>
              <a:buClr>
                <a:schemeClr val="accent2"/>
              </a:buClr>
              <a:buSzPts val="1470"/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709614" lvl="1" indent="-342900">
              <a:lnSpc>
                <a:spcPct val="90000"/>
              </a:lnSpc>
              <a:buClr>
                <a:schemeClr val="accent2"/>
              </a:buClr>
              <a:buSzPts val="1470"/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639763" lvl="1" indent="-273049">
              <a:lnSpc>
                <a:spcPct val="90000"/>
              </a:lnSpc>
              <a:buSzPts val="1470"/>
            </a:pPr>
            <a:endParaRPr sz="2400" dirty="0"/>
          </a:p>
        </p:txBody>
      </p:sp>
      <p:sp>
        <p:nvSpPr>
          <p:cNvPr id="436" name="Google Shape;436;p51"/>
          <p:cNvSpPr txBox="1">
            <a:spLocks noGrp="1"/>
          </p:cNvSpPr>
          <p:nvPr>
            <p:ph type="sldNum" idx="12"/>
          </p:nvPr>
        </p:nvSpPr>
        <p:spPr>
          <a:xfrm>
            <a:off x="0" y="1219200"/>
            <a:ext cx="759655" cy="419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80000"/>
              </a:lnSpc>
              <a:buClr>
                <a:srgbClr val="000000"/>
              </a:buClr>
              <a:buSzPts val="1200"/>
            </a:pPr>
            <a:fld id="{00000000-1234-1234-1234-123412341234}" type="slidenum">
              <a:rPr lang="en-US" sz="1200" kern="0">
                <a:solidFill>
                  <a:srgbClr val="000000"/>
                </a:solidFill>
              </a:rPr>
              <a:pPr>
                <a:lnSpc>
                  <a:spcPct val="80000"/>
                </a:lnSpc>
                <a:buClr>
                  <a:srgbClr val="000000"/>
                </a:buClr>
                <a:buSzPts val="1200"/>
              </a:pPr>
              <a:t>35</a:t>
            </a:fld>
            <a:endParaRPr sz="1200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4558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51"/>
          <p:cNvSpPr txBox="1">
            <a:spLocks noGrp="1"/>
          </p:cNvSpPr>
          <p:nvPr>
            <p:ph type="title"/>
          </p:nvPr>
        </p:nvSpPr>
        <p:spPr>
          <a:xfrm>
            <a:off x="759655" y="228600"/>
            <a:ext cx="9530393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b="0" i="0" u="none" strike="noStrike" cap="none" dirty="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Project SEARCH</a:t>
            </a:r>
            <a:endParaRPr dirty="0">
              <a:highlight>
                <a:srgbClr val="FFFF00"/>
              </a:highlight>
            </a:endParaRPr>
          </a:p>
        </p:txBody>
      </p:sp>
      <p:sp>
        <p:nvSpPr>
          <p:cNvPr id="435" name="Google Shape;435;p51"/>
          <p:cNvSpPr txBox="1">
            <a:spLocks noGrp="1"/>
          </p:cNvSpPr>
          <p:nvPr>
            <p:ph type="body" idx="1"/>
          </p:nvPr>
        </p:nvSpPr>
        <p:spPr>
          <a:xfrm>
            <a:off x="2136648" y="1466797"/>
            <a:ext cx="8153400" cy="5162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709614" lvl="1" indent="-342900">
              <a:lnSpc>
                <a:spcPct val="90000"/>
              </a:lnSpc>
              <a:buClr>
                <a:schemeClr val="accent2"/>
              </a:buClr>
              <a:buSzPts val="1470"/>
              <a:buFont typeface="Wingdings" panose="05000000000000000000" pitchFamily="2" charset="2"/>
              <a:buChar char="Ø"/>
            </a:pPr>
            <a:r>
              <a:rPr lang="en-US" sz="2200" dirty="0"/>
              <a:t>North Platte – Wal-Mart Distribution Center (NP Public)</a:t>
            </a:r>
          </a:p>
          <a:p>
            <a:pPr marL="709614" lvl="1" indent="-342900">
              <a:lnSpc>
                <a:spcPct val="90000"/>
              </a:lnSpc>
              <a:buClr>
                <a:schemeClr val="accent2"/>
              </a:buClr>
              <a:buSzPts val="1470"/>
              <a:buFont typeface="Wingdings" panose="05000000000000000000" pitchFamily="2" charset="2"/>
              <a:buChar char="Ø"/>
            </a:pPr>
            <a:r>
              <a:rPr lang="en-US" sz="2200" dirty="0"/>
              <a:t>Omaha – Children’s Hospital (Westside)</a:t>
            </a:r>
          </a:p>
          <a:p>
            <a:pPr marL="709614" lvl="1" indent="-342900">
              <a:lnSpc>
                <a:spcPct val="90000"/>
              </a:lnSpc>
              <a:buClr>
                <a:schemeClr val="accent2"/>
              </a:buClr>
              <a:buSzPts val="1470"/>
              <a:buFont typeface="Wingdings" panose="05000000000000000000" pitchFamily="2" charset="2"/>
              <a:buChar char="Ø"/>
            </a:pPr>
            <a:r>
              <a:rPr lang="en-US" sz="2200" dirty="0"/>
              <a:t>Omaha – Heritage at Sterling Ridge (Millard)</a:t>
            </a:r>
          </a:p>
          <a:p>
            <a:pPr marL="709614" lvl="1" indent="-342900">
              <a:lnSpc>
                <a:spcPct val="90000"/>
              </a:lnSpc>
              <a:buClr>
                <a:schemeClr val="accent2"/>
              </a:buClr>
              <a:buSzPts val="1470"/>
              <a:buFont typeface="Wingdings" panose="05000000000000000000" pitchFamily="2" charset="2"/>
              <a:buChar char="Ø"/>
            </a:pPr>
            <a:r>
              <a:rPr lang="en-US" sz="2200" dirty="0"/>
              <a:t>Omaha – UNMC  Main Campus (Madonna School/OPS)</a:t>
            </a:r>
          </a:p>
          <a:p>
            <a:pPr marL="709614" lvl="1" indent="-342900">
              <a:lnSpc>
                <a:spcPct val="90000"/>
              </a:lnSpc>
              <a:buClr>
                <a:schemeClr val="accent2"/>
              </a:buClr>
              <a:buSzPts val="1470"/>
              <a:buFont typeface="Wingdings" panose="05000000000000000000" pitchFamily="2" charset="2"/>
              <a:buChar char="Ø"/>
            </a:pPr>
            <a:r>
              <a:rPr lang="en-US" sz="2200" dirty="0"/>
              <a:t>Omaha – Madonna Rehabilitation Center (Elkhorn)</a:t>
            </a:r>
          </a:p>
          <a:p>
            <a:pPr marL="709614" lvl="1" indent="-342900">
              <a:lnSpc>
                <a:spcPct val="90000"/>
              </a:lnSpc>
              <a:buClr>
                <a:schemeClr val="accent2"/>
              </a:buClr>
              <a:buSzPts val="1470"/>
              <a:buFont typeface="Wingdings" panose="05000000000000000000" pitchFamily="2" charset="2"/>
              <a:buChar char="Ø"/>
            </a:pPr>
            <a:r>
              <a:rPr lang="en-US" sz="2200" dirty="0"/>
              <a:t>S. Sioux – Mercy Medical Center ( Omaha Nation, Winnebago, South Sioux City, Homer) </a:t>
            </a:r>
          </a:p>
          <a:p>
            <a:pPr marL="709614" lvl="1" indent="-342900">
              <a:lnSpc>
                <a:spcPct val="90000"/>
              </a:lnSpc>
              <a:buClr>
                <a:schemeClr val="accent2"/>
              </a:buClr>
              <a:buSzPts val="1470"/>
              <a:buFont typeface="Wingdings" panose="05000000000000000000" pitchFamily="2" charset="2"/>
              <a:buChar char="Ø"/>
            </a:pPr>
            <a:r>
              <a:rPr lang="en-US" sz="2200" dirty="0"/>
              <a:t>York – York General Hospital (Wilbur, Clytonia, Utica-Centennial, York, McCool Junction, Heartland, ESU 6)</a:t>
            </a:r>
            <a:endParaRPr sz="2200" dirty="0"/>
          </a:p>
          <a:p>
            <a:pPr marL="0" indent="0">
              <a:lnSpc>
                <a:spcPct val="90000"/>
              </a:lnSpc>
              <a:buSzPts val="1440"/>
              <a:buNone/>
            </a:pPr>
            <a:r>
              <a:rPr lang="en-US" sz="3200" dirty="0"/>
              <a:t>Nebraska Project Search Adult site:</a:t>
            </a:r>
            <a:endParaRPr sz="3200" dirty="0"/>
          </a:p>
          <a:p>
            <a:pPr marL="709614" lvl="1" indent="-342900">
              <a:lnSpc>
                <a:spcPct val="90000"/>
              </a:lnSpc>
              <a:buClr>
                <a:schemeClr val="accent2"/>
              </a:buClr>
              <a:buSzPts val="1470"/>
              <a:buFont typeface="Wingdings" panose="05000000000000000000" pitchFamily="2" charset="2"/>
              <a:buChar char="Ø"/>
            </a:pPr>
            <a:r>
              <a:rPr lang="en-US" sz="2200" dirty="0"/>
              <a:t>Omaha – UNMC (56 different rotation opportunities)</a:t>
            </a:r>
            <a:endParaRPr sz="2200" dirty="0"/>
          </a:p>
        </p:txBody>
      </p:sp>
      <p:sp>
        <p:nvSpPr>
          <p:cNvPr id="436" name="Google Shape;436;p51"/>
          <p:cNvSpPr txBox="1">
            <a:spLocks noGrp="1"/>
          </p:cNvSpPr>
          <p:nvPr>
            <p:ph type="sldNum" idx="12"/>
          </p:nvPr>
        </p:nvSpPr>
        <p:spPr>
          <a:xfrm>
            <a:off x="117231" y="1282350"/>
            <a:ext cx="5334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80000"/>
              </a:lnSpc>
              <a:buClr>
                <a:srgbClr val="000000"/>
              </a:buClr>
              <a:buSzPts val="1200"/>
            </a:pPr>
            <a:fld id="{00000000-1234-1234-1234-123412341234}" type="slidenum">
              <a:rPr lang="en-US" sz="1200" kern="0">
                <a:solidFill>
                  <a:srgbClr val="000000"/>
                </a:solidFill>
              </a:rPr>
              <a:pPr>
                <a:lnSpc>
                  <a:spcPct val="80000"/>
                </a:lnSpc>
                <a:buClr>
                  <a:srgbClr val="000000"/>
                </a:buClr>
                <a:buSzPts val="1200"/>
              </a:pPr>
              <a:t>36</a:t>
            </a:fld>
            <a:endParaRPr sz="1200" kern="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2B5A1-2DA6-44D5-918D-28B8CF22A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Preparing for Employment: OPTIONS</a:t>
            </a:r>
            <a:endParaRPr lang="en-US" sz="40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C1D3D7-22C2-45D9-8FB3-2B2039A98A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811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E08A4E-85C9-44DE-BB66-A9CAEC63A215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FBCF35-DA3F-4C85-9A4C-2F3CED2321D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-US" sz="1200" kern="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37</a:t>
            </a:fld>
            <a:endParaRPr lang="en-US" sz="1200" kern="0" dirty="0">
              <a:solidFill>
                <a:srgbClr val="00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5B2F6B-140B-415D-B144-5025690461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764" y="1696248"/>
            <a:ext cx="3962400" cy="4572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B41934B-E6A7-4FBB-B7C7-E4581A2C81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8391" y="1696248"/>
            <a:ext cx="3918099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6416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F7B7C-CB9C-4D5B-9E4F-36244363D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Preparing for Employment: RESOURCES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7DEE44-0B50-476E-9795-85E512DFFA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0B3F0A-76C7-4016-ADA4-2CA61699BDDD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400" dirty="0"/>
              <a:t>Nebraska Vocational Rehabilitation Services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400" dirty="0"/>
              <a:t>Benefits planning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400" dirty="0"/>
              <a:t>Assistive Technology Partnership (ATP)</a:t>
            </a:r>
            <a:endParaRPr lang="en-US" sz="24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3400" dirty="0"/>
              <a:t>Education &amp; Training Options	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400" dirty="0"/>
              <a:t>PTI Nebraska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6B6DD6-AF5D-4C87-A141-43E48A400A3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z="1200" smtClean="0"/>
              <a:pPr/>
              <a:t>38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8896366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62"/>
          <p:cNvSpPr txBox="1">
            <a:spLocks noGrp="1"/>
          </p:cNvSpPr>
          <p:nvPr>
            <p:ph type="title"/>
          </p:nvPr>
        </p:nvSpPr>
        <p:spPr>
          <a:xfrm>
            <a:off x="872197" y="273050"/>
            <a:ext cx="9338603" cy="86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dirty="0">
                <a:solidFill>
                  <a:schemeClr val="dk1"/>
                </a:solidFill>
              </a:rPr>
              <a:t>Vocational Rehabilitation (VR)</a:t>
            </a:r>
            <a:endParaRPr dirty="0"/>
          </a:p>
        </p:txBody>
      </p:sp>
      <p:sp>
        <p:nvSpPr>
          <p:cNvPr id="493" name="Google Shape;493;p62"/>
          <p:cNvSpPr txBox="1">
            <a:spLocks noGrp="1"/>
          </p:cNvSpPr>
          <p:nvPr>
            <p:ph type="body" idx="1"/>
          </p:nvPr>
        </p:nvSpPr>
        <p:spPr>
          <a:xfrm>
            <a:off x="2257587" y="1515041"/>
            <a:ext cx="8153400" cy="4707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spcBef>
                <a:spcPts val="0"/>
              </a:spcBef>
              <a:buSzPts val="1680"/>
              <a:buNone/>
            </a:pPr>
            <a:r>
              <a:rPr lang="en-US" sz="3200" dirty="0"/>
              <a:t>Pre-Employment Transition Services (Pre-ETS)</a:t>
            </a:r>
          </a:p>
          <a:p>
            <a:pPr marL="930594" lvl="1" indent="-457200">
              <a:buClr>
                <a:schemeClr val="accent2"/>
              </a:buClr>
              <a:buSzPts val="1680"/>
              <a:buFont typeface="Wingdings" panose="05000000000000000000" pitchFamily="2" charset="2"/>
              <a:buChar char="q"/>
            </a:pPr>
            <a:r>
              <a:rPr lang="en-US" sz="2400" dirty="0"/>
              <a:t>Pre-ETS serves 14-21 year old youth</a:t>
            </a:r>
          </a:p>
          <a:p>
            <a:pPr marL="930594" lvl="1" indent="-457200">
              <a:buClr>
                <a:schemeClr val="accent2"/>
              </a:buClr>
              <a:buSzPts val="1680"/>
              <a:buFont typeface="Wingdings" panose="05000000000000000000" pitchFamily="2" charset="2"/>
              <a:buChar char="q"/>
            </a:pPr>
            <a:r>
              <a:rPr lang="en-US" sz="2400" dirty="0"/>
              <a:t>VR counselor is assigned to each high school in Nebraska</a:t>
            </a:r>
          </a:p>
          <a:p>
            <a:pPr marL="930594" lvl="1" indent="-457200">
              <a:buClr>
                <a:schemeClr val="accent2"/>
              </a:buClr>
              <a:buSzPts val="1680"/>
              <a:buFont typeface="Wingdings" panose="05000000000000000000" pitchFamily="2" charset="2"/>
              <a:buChar char="q"/>
            </a:pPr>
            <a:r>
              <a:rPr lang="en-US" sz="2400" dirty="0"/>
              <a:t>Monthly meetings as a class or one-on-one with youth</a:t>
            </a:r>
          </a:p>
          <a:p>
            <a:pPr marL="930594" lvl="1" indent="-457200">
              <a:buClr>
                <a:schemeClr val="accent2"/>
              </a:buClr>
              <a:buSzPts val="1680"/>
              <a:buFont typeface="Wingdings" panose="05000000000000000000" pitchFamily="2" charset="2"/>
              <a:buChar char="q"/>
            </a:pPr>
            <a:r>
              <a:rPr lang="en-US" sz="2400" dirty="0"/>
              <a:t>Activities focus on 5 pre-employment transition areas:</a:t>
            </a:r>
          </a:p>
          <a:p>
            <a:pPr marL="1273494" lvl="2" indent="-342900">
              <a:buSzPts val="1680"/>
              <a:buFont typeface="Wingdings" panose="05000000000000000000" pitchFamily="2" charset="2"/>
              <a:buChar char="Ø"/>
            </a:pPr>
            <a:r>
              <a:rPr lang="en-US" sz="2200" dirty="0"/>
              <a:t>Job Exploration Counseling</a:t>
            </a:r>
          </a:p>
          <a:p>
            <a:pPr marL="1273494" lvl="2" indent="-342900">
              <a:buSzPts val="1680"/>
              <a:buFont typeface="Wingdings" panose="05000000000000000000" pitchFamily="2" charset="2"/>
              <a:buChar char="Ø"/>
            </a:pPr>
            <a:r>
              <a:rPr lang="en-US" sz="2200" dirty="0"/>
              <a:t>Work-Based Learning Experiences</a:t>
            </a:r>
          </a:p>
          <a:p>
            <a:pPr marL="1273494" lvl="2" indent="-342900">
              <a:buSzPts val="1680"/>
              <a:buFont typeface="Wingdings" panose="05000000000000000000" pitchFamily="2" charset="2"/>
              <a:buChar char="Ø"/>
            </a:pPr>
            <a:r>
              <a:rPr lang="en-US" sz="2200" dirty="0"/>
              <a:t>Counseling on Post-Secondary Training Opportunities</a:t>
            </a:r>
          </a:p>
          <a:p>
            <a:pPr marL="1273494" lvl="2" indent="-342900">
              <a:buSzPts val="1680"/>
              <a:buFont typeface="Wingdings" panose="05000000000000000000" pitchFamily="2" charset="2"/>
              <a:buChar char="Ø"/>
            </a:pPr>
            <a:r>
              <a:rPr lang="en-US" sz="2200" dirty="0"/>
              <a:t>Workplace Readiness Training</a:t>
            </a:r>
          </a:p>
          <a:p>
            <a:pPr marL="1273494" lvl="2" indent="-342900">
              <a:buSzPts val="1680"/>
              <a:buFont typeface="Wingdings" panose="05000000000000000000" pitchFamily="2" charset="2"/>
              <a:buChar char="Ø"/>
            </a:pPr>
            <a:r>
              <a:rPr lang="en-US" sz="2200" dirty="0"/>
              <a:t>Instruction in Self-Advocacy</a:t>
            </a:r>
            <a:r>
              <a:rPr lang="en-US" dirty="0"/>
              <a:t>	</a:t>
            </a:r>
            <a:endParaRPr b="0" i="0" u="none" strike="noStrike" cap="none" dirty="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709614" lvl="1" indent="-342900">
              <a:buClr>
                <a:schemeClr val="accent2"/>
              </a:buClr>
              <a:buSzPts val="1680"/>
              <a:buFont typeface="Wingdings" panose="05000000000000000000" pitchFamily="2" charset="2"/>
              <a:buChar char="q"/>
            </a:pPr>
            <a:r>
              <a:rPr lang="en-US" sz="2000" dirty="0">
                <a:hlinkClick r:id="rId3"/>
              </a:rPr>
              <a:t>http://www.vr.nebraska.gov/students/tsp.html</a:t>
            </a:r>
            <a:r>
              <a:rPr lang="en-US" sz="2000" dirty="0"/>
              <a:t> </a:t>
            </a:r>
            <a:endParaRPr sz="2200" dirty="0"/>
          </a:p>
          <a:p>
            <a:pPr marL="319088" indent="-319088">
              <a:buSzPts val="1680"/>
              <a:buNone/>
            </a:pPr>
            <a:endParaRPr sz="2800" dirty="0"/>
          </a:p>
        </p:txBody>
      </p:sp>
      <p:sp>
        <p:nvSpPr>
          <p:cNvPr id="494" name="Google Shape;494;p62"/>
          <p:cNvSpPr txBox="1">
            <a:spLocks noGrp="1"/>
          </p:cNvSpPr>
          <p:nvPr>
            <p:ph type="sldNum" idx="12"/>
          </p:nvPr>
        </p:nvSpPr>
        <p:spPr>
          <a:xfrm>
            <a:off x="145366" y="1143001"/>
            <a:ext cx="533400" cy="494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80000"/>
              </a:lnSpc>
              <a:buClr>
                <a:srgbClr val="000000"/>
              </a:buClr>
            </a:pPr>
            <a:fld id="{00000000-1234-1234-1234-123412341234}" type="slidenum">
              <a:rPr lang="en-US" sz="1200" kern="0">
                <a:solidFill>
                  <a:srgbClr val="000000"/>
                </a:solidFill>
              </a:rPr>
              <a:pPr>
                <a:lnSpc>
                  <a:spcPct val="80000"/>
                </a:lnSpc>
                <a:buClr>
                  <a:srgbClr val="000000"/>
                </a:buClr>
              </a:pPr>
              <a:t>39</a:t>
            </a:fld>
            <a:endParaRPr sz="1200" kern="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1F142151-28BD-442E-A5B2-286F25F024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42535" y="295423"/>
            <a:ext cx="10142807" cy="1519092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buClr>
                <a:srgbClr val="61625E"/>
              </a:buClr>
              <a:defRPr/>
            </a:pPr>
            <a:r>
              <a:rPr lang="en-US" dirty="0">
                <a:ea typeface="+mj-ea"/>
              </a:rPr>
              <a:t>Services provided by PTI Nebraska are </a:t>
            </a:r>
            <a:r>
              <a:rPr lang="en-US" b="1" u="sng" dirty="0">
                <a:ea typeface="+mj-ea"/>
              </a:rPr>
              <a:t>FREE</a:t>
            </a:r>
            <a:br>
              <a:rPr lang="en-US" b="1" u="sng" dirty="0">
                <a:ea typeface="+mj-ea"/>
              </a:rPr>
            </a:br>
            <a:endParaRPr lang="en-US" b="1" u="sng" dirty="0">
              <a:ea typeface="+mj-ea"/>
            </a:endParaRPr>
          </a:p>
        </p:txBody>
      </p:sp>
      <p:sp>
        <p:nvSpPr>
          <p:cNvPr id="17413" name="TextBox 1">
            <a:extLst>
              <a:ext uri="{FF2B5EF4-FFF2-40B4-BE49-F238E27FC236}">
                <a16:creationId xmlns:a16="http://schemas.microsoft.com/office/drawing/2014/main" id="{ABE79948-CB89-41F7-AB14-ACB9576377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8039" y="5302251"/>
            <a:ext cx="3144837" cy="36933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2"/>
                </a:solidFill>
                <a:latin typeface="Candara" panose="020E0502030303020204" pitchFamily="34" charset="0"/>
                <a:cs typeface="Tahoma" panose="020B0604030504040204" pitchFamily="34" charset="0"/>
              </a:defRPr>
            </a:lvl1pPr>
            <a:lvl2pPr marL="742950" indent="-28575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>
                <a:solidFill>
                  <a:schemeClr val="tx2"/>
                </a:solidFill>
                <a:latin typeface="Candara" panose="020E0502030303020204" pitchFamily="34" charset="0"/>
                <a:cs typeface="Tahoma" panose="020B0604030504040204" pitchFamily="34" charset="0"/>
              </a:defRPr>
            </a:lvl2pPr>
            <a:lvl3pPr marL="11430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Candara" panose="020E0502030303020204" pitchFamily="34" charset="0"/>
                <a:cs typeface="Tahoma" panose="020B0604030504040204" pitchFamily="34" charset="0"/>
              </a:defRPr>
            </a:lvl3pPr>
            <a:lvl4pPr marL="16002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Candara" panose="020E0502030303020204" pitchFamily="34" charset="0"/>
                <a:cs typeface="Tahoma" panose="020B0604030504040204" pitchFamily="34" charset="0"/>
              </a:defRPr>
            </a:lvl4pPr>
            <a:lvl5pPr marL="20574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Candara" panose="020E0502030303020204" pitchFamily="34" charset="0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Candara" panose="020E0502030303020204" pitchFamily="34" charset="0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Candara" panose="020E0502030303020204" pitchFamily="34" charset="0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Candara" panose="020E0502030303020204" pitchFamily="34" charset="0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Candara" panose="020E0502030303020204" pitchFamily="34" charset="0"/>
                <a:cs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en-US" altLang="en-US" sz="18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	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B9558F5-71A9-4392-BA4A-B2FDBD3E7BD4}"/>
              </a:ext>
            </a:extLst>
          </p:cNvPr>
          <p:cNvSpPr/>
          <p:nvPr/>
        </p:nvSpPr>
        <p:spPr>
          <a:xfrm>
            <a:off x="2470638" y="2214271"/>
            <a:ext cx="7086600" cy="366254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en-US" sz="2800" spc="30" dirty="0">
                <a:cs typeface="Tahoma" pitchFamily="34" charset="0"/>
              </a:rPr>
              <a:t>Phone consultations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en-US" sz="2800" spc="30" dirty="0">
                <a:cs typeface="Tahoma" pitchFamily="34" charset="0"/>
              </a:rPr>
              <a:t>Attending IEP meetings for support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en-US" sz="2800" spc="30" dirty="0">
                <a:cs typeface="Tahoma" pitchFamily="34" charset="0"/>
              </a:rPr>
              <a:t>Workshops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en-US" sz="2800" spc="30" dirty="0">
                <a:cs typeface="Tahoma" pitchFamily="34" charset="0"/>
              </a:rPr>
              <a:t>Webinars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en-US" sz="2800" spc="30" dirty="0">
                <a:cs typeface="Tahoma" pitchFamily="34" charset="0"/>
              </a:rPr>
              <a:t>Podcasts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en-US" sz="2800" spc="30" dirty="0">
                <a:cs typeface="Tahoma" pitchFamily="34" charset="0"/>
              </a:rPr>
              <a:t>All information is confidential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en-US" sz="2800" spc="30" dirty="0">
                <a:cs typeface="Tahoma" pitchFamily="34" charset="0"/>
              </a:rPr>
              <a:t>NO COST!</a:t>
            </a:r>
            <a:br>
              <a:rPr lang="en-US" sz="3000" spc="30" dirty="0">
                <a:solidFill>
                  <a:srgbClr val="48231E"/>
                </a:solidFill>
                <a:cs typeface="Tahoma" pitchFamily="34" charset="0"/>
              </a:rPr>
            </a:br>
            <a:br>
              <a:rPr lang="en-US" spc="30" dirty="0">
                <a:solidFill>
                  <a:srgbClr val="48231E"/>
                </a:solidFill>
                <a:cs typeface="Tahoma" pitchFamily="34" charset="0"/>
              </a:rPr>
            </a:br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48"/>
          <p:cNvSpPr txBox="1">
            <a:spLocks noGrp="1"/>
          </p:cNvSpPr>
          <p:nvPr>
            <p:ph type="title"/>
          </p:nvPr>
        </p:nvSpPr>
        <p:spPr>
          <a:xfrm>
            <a:off x="759655" y="228600"/>
            <a:ext cx="953052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dirty="0">
                <a:solidFill>
                  <a:schemeClr val="dk1"/>
                </a:solidFill>
              </a:rPr>
              <a:t>Benefits Specialist  </a:t>
            </a:r>
            <a:endParaRPr dirty="0"/>
          </a:p>
        </p:txBody>
      </p:sp>
      <p:sp>
        <p:nvSpPr>
          <p:cNvPr id="371" name="Google Shape;371;p48"/>
          <p:cNvSpPr txBox="1">
            <a:spLocks noGrp="1"/>
          </p:cNvSpPr>
          <p:nvPr>
            <p:ph type="body" idx="1"/>
          </p:nvPr>
        </p:nvSpPr>
        <p:spPr>
          <a:xfrm>
            <a:off x="2136775" y="1466797"/>
            <a:ext cx="8153400" cy="40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457200">
              <a:spcBef>
                <a:spcPts val="0"/>
              </a:spcBef>
              <a:buSzPts val="1680"/>
              <a:buFont typeface="Wingdings" panose="05000000000000000000" pitchFamily="2" charset="2"/>
              <a:buChar char="q"/>
            </a:pPr>
            <a:r>
              <a:rPr lang="en-US" sz="2800" dirty="0"/>
              <a:t>May also be called a “benefits planner” or a “benefits counselor”</a:t>
            </a:r>
            <a:endParaRPr sz="2800" dirty="0"/>
          </a:p>
          <a:p>
            <a:pPr indent="-457200">
              <a:spcBef>
                <a:spcPts val="1200"/>
              </a:spcBef>
              <a:buSzPts val="1680"/>
              <a:buFont typeface="Wingdings" panose="05000000000000000000" pitchFamily="2" charset="2"/>
              <a:buChar char="q"/>
            </a:pPr>
            <a:r>
              <a:rPr lang="en-US" sz="2800" dirty="0"/>
              <a:t>Helps you understand </a:t>
            </a:r>
            <a:endParaRPr sz="2800" dirty="0"/>
          </a:p>
          <a:p>
            <a:pPr marL="823913" lvl="1" indent="-457200">
              <a:spcBef>
                <a:spcPts val="1200"/>
              </a:spcBef>
              <a:buClr>
                <a:schemeClr val="accent2"/>
              </a:buClr>
              <a:buSzPts val="1750"/>
              <a:buFont typeface="Wingdings" panose="05000000000000000000" pitchFamily="2" charset="2"/>
              <a:buChar char="Ø"/>
            </a:pPr>
            <a:r>
              <a:rPr lang="en-US" sz="2800" dirty="0"/>
              <a:t>eligibility</a:t>
            </a:r>
          </a:p>
          <a:p>
            <a:pPr marL="823913" lvl="1" indent="-457200">
              <a:spcBef>
                <a:spcPts val="1200"/>
              </a:spcBef>
              <a:buClr>
                <a:schemeClr val="accent2"/>
              </a:buClr>
              <a:buSzPts val="1750"/>
              <a:buFont typeface="Wingdings" panose="05000000000000000000" pitchFamily="2" charset="2"/>
              <a:buChar char="Ø"/>
            </a:pPr>
            <a:r>
              <a:rPr lang="en-US" sz="2800" dirty="0"/>
              <a:t>impact of work on benefits</a:t>
            </a:r>
            <a:endParaRPr sz="2800" dirty="0"/>
          </a:p>
          <a:p>
            <a:pPr marL="823913" lvl="1" indent="-457200">
              <a:spcBef>
                <a:spcPts val="1200"/>
              </a:spcBef>
              <a:buClr>
                <a:schemeClr val="accent2"/>
              </a:buClr>
              <a:buSzPts val="1750"/>
              <a:buFont typeface="Wingdings" panose="05000000000000000000" pitchFamily="2" charset="2"/>
              <a:buChar char="Ø"/>
            </a:pPr>
            <a:r>
              <a:rPr lang="en-US" sz="2800" dirty="0"/>
              <a:t>how to use work incentives</a:t>
            </a:r>
            <a:endParaRPr sz="2800" dirty="0"/>
          </a:p>
          <a:p>
            <a:pPr indent="-457200">
              <a:spcBef>
                <a:spcPts val="1200"/>
              </a:spcBef>
              <a:buSzPts val="1680"/>
              <a:buFont typeface="Wingdings" panose="05000000000000000000" pitchFamily="2" charset="2"/>
              <a:buChar char="q"/>
            </a:pPr>
            <a:r>
              <a:rPr lang="en-US" sz="2800" dirty="0"/>
              <a:t>Ideal to meet </a:t>
            </a:r>
            <a:r>
              <a:rPr lang="en-US" sz="2800" i="1" dirty="0"/>
              <a:t>before</a:t>
            </a:r>
            <a:r>
              <a:rPr lang="en-US" sz="2800" dirty="0"/>
              <a:t> starting work</a:t>
            </a:r>
          </a:p>
          <a:p>
            <a:pPr lvl="1" indent="-457200">
              <a:spcBef>
                <a:spcPts val="1200"/>
              </a:spcBef>
              <a:buClr>
                <a:schemeClr val="accent2"/>
              </a:buClr>
              <a:buSzPts val="1680"/>
              <a:buFont typeface="Wingdings" panose="05000000000000000000" pitchFamily="2" charset="2"/>
              <a:buChar char="§"/>
            </a:pPr>
            <a:r>
              <a:rPr lang="en-US" sz="1800" dirty="0"/>
              <a:t>Social Security (800-772-1213) </a:t>
            </a:r>
          </a:p>
          <a:p>
            <a:pPr lvl="1" indent="-457200">
              <a:spcBef>
                <a:spcPts val="1200"/>
              </a:spcBef>
              <a:buClr>
                <a:schemeClr val="accent2"/>
              </a:buClr>
              <a:buSzPts val="1680"/>
              <a:buFont typeface="Wingdings" panose="05000000000000000000" pitchFamily="2" charset="2"/>
              <a:buChar char="§"/>
            </a:pPr>
            <a:r>
              <a:rPr lang="en-US" sz="1800" dirty="0"/>
              <a:t>Goodwill of Greater Nebraska (402-563-1194 Columbus office)</a:t>
            </a:r>
          </a:p>
          <a:p>
            <a:pPr lvl="1" indent="-457200">
              <a:spcBef>
                <a:spcPts val="1200"/>
              </a:spcBef>
              <a:buClr>
                <a:schemeClr val="accent2"/>
              </a:buClr>
              <a:buSzPts val="1680"/>
              <a:buFont typeface="Wingdings" panose="05000000000000000000" pitchFamily="2" charset="2"/>
              <a:buChar char="§"/>
            </a:pPr>
            <a:r>
              <a:rPr lang="en-US" sz="1800" dirty="0"/>
              <a:t>Easterseals of Nebraska (800-650-9880)</a:t>
            </a:r>
          </a:p>
        </p:txBody>
      </p:sp>
      <p:sp>
        <p:nvSpPr>
          <p:cNvPr id="372" name="Google Shape;372;p48"/>
          <p:cNvSpPr txBox="1">
            <a:spLocks noGrp="1"/>
          </p:cNvSpPr>
          <p:nvPr>
            <p:ph type="sldNum" idx="12"/>
          </p:nvPr>
        </p:nvSpPr>
        <p:spPr>
          <a:xfrm>
            <a:off x="103163" y="1296417"/>
            <a:ext cx="5334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80000"/>
              </a:lnSpc>
            </a:pPr>
            <a:fld id="{00000000-1234-1234-1234-123412341234}" type="slidenum">
              <a:rPr lang="en-US" sz="1200">
                <a:solidFill>
                  <a:schemeClr val="dk1"/>
                </a:solidFill>
              </a:rPr>
              <a:pPr>
                <a:lnSpc>
                  <a:spcPct val="80000"/>
                </a:lnSpc>
              </a:pPr>
              <a:t>40</a:t>
            </a:fld>
            <a:endParaRPr sz="12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70"/>
          <p:cNvSpPr txBox="1">
            <a:spLocks noGrp="1"/>
          </p:cNvSpPr>
          <p:nvPr>
            <p:ph type="title"/>
          </p:nvPr>
        </p:nvSpPr>
        <p:spPr>
          <a:xfrm>
            <a:off x="2133600" y="273050"/>
            <a:ext cx="8077200" cy="86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</a:pPr>
            <a:r>
              <a:rPr lang="en-US" dirty="0">
                <a:solidFill>
                  <a:schemeClr val="dk1"/>
                </a:solidFill>
              </a:rPr>
              <a:t>Work Incentives</a:t>
            </a:r>
            <a:endParaRPr dirty="0"/>
          </a:p>
        </p:txBody>
      </p:sp>
      <p:sp>
        <p:nvSpPr>
          <p:cNvPr id="566" name="Google Shape;566;p70"/>
          <p:cNvSpPr txBox="1">
            <a:spLocks noGrp="1"/>
          </p:cNvSpPr>
          <p:nvPr>
            <p:ph type="body" idx="1"/>
          </p:nvPr>
        </p:nvSpPr>
        <p:spPr>
          <a:xfrm>
            <a:off x="2133600" y="1752600"/>
            <a:ext cx="1600200" cy="4343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37150" tIns="182875" rIns="137150" bIns="91425" anchor="t" anchorCtr="0">
            <a:noAutofit/>
          </a:bodyPr>
          <a:lstStyle/>
          <a:p>
            <a:pPr marL="0" indent="0">
              <a:spcBef>
                <a:spcPts val="0"/>
              </a:spcBef>
            </a:pPr>
            <a:endParaRPr dirty="0"/>
          </a:p>
        </p:txBody>
      </p:sp>
      <p:sp>
        <p:nvSpPr>
          <p:cNvPr id="567" name="Google Shape;567;p70"/>
          <p:cNvSpPr txBox="1">
            <a:spLocks noGrp="1"/>
          </p:cNvSpPr>
          <p:nvPr>
            <p:ph type="body" idx="2"/>
          </p:nvPr>
        </p:nvSpPr>
        <p:spPr>
          <a:xfrm>
            <a:off x="3886200" y="1861088"/>
            <a:ext cx="6324600" cy="50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71500" indent="-571500">
              <a:spcBef>
                <a:spcPts val="0"/>
              </a:spcBef>
              <a:buSzPts val="1680"/>
              <a:buFont typeface="Wingdings" panose="05000000000000000000" pitchFamily="2" charset="2"/>
              <a:buChar char="q"/>
            </a:pPr>
            <a:r>
              <a:rPr lang="en-US" sz="3600" dirty="0"/>
              <a:t>1619(b)</a:t>
            </a:r>
            <a:endParaRPr sz="3600" dirty="0"/>
          </a:p>
          <a:p>
            <a:pPr marL="571500" indent="-571500">
              <a:buSzPts val="1680"/>
              <a:buFont typeface="Wingdings" panose="05000000000000000000" pitchFamily="2" charset="2"/>
              <a:buChar char="q"/>
            </a:pPr>
            <a:r>
              <a:rPr lang="en-US" sz="3600" dirty="0"/>
              <a:t>Impairment Related Work Expenses (IRWE)</a:t>
            </a:r>
            <a:endParaRPr sz="3600" dirty="0"/>
          </a:p>
          <a:p>
            <a:pPr marL="571500" indent="-571500">
              <a:buSzPts val="1680"/>
              <a:buFont typeface="Wingdings" panose="05000000000000000000" pitchFamily="2" charset="2"/>
              <a:buChar char="q"/>
            </a:pPr>
            <a:r>
              <a:rPr lang="en-US" sz="3600" dirty="0"/>
              <a:t>Plan for Achieving Self-Support (PASS)</a:t>
            </a:r>
          </a:p>
          <a:p>
            <a:pPr marL="571500" indent="-571500">
              <a:buSzPts val="1680"/>
              <a:buFont typeface="Wingdings" panose="05000000000000000000" pitchFamily="2" charset="2"/>
              <a:buChar char="q"/>
            </a:pPr>
            <a:r>
              <a:rPr lang="en-US" sz="3600" dirty="0"/>
              <a:t>Ticket to Work	</a:t>
            </a:r>
            <a:endParaRPr sz="3600" dirty="0"/>
          </a:p>
        </p:txBody>
      </p:sp>
      <p:sp>
        <p:nvSpPr>
          <p:cNvPr id="568" name="Google Shape;568;p70"/>
          <p:cNvSpPr txBox="1">
            <a:spLocks noGrp="1"/>
          </p:cNvSpPr>
          <p:nvPr>
            <p:ph type="sldNum" idx="12"/>
          </p:nvPr>
        </p:nvSpPr>
        <p:spPr>
          <a:xfrm>
            <a:off x="179294" y="1298483"/>
            <a:ext cx="5334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80000"/>
              </a:lnSpc>
            </a:pPr>
            <a:fld id="{00000000-1234-1234-1234-123412341234}" type="slidenum">
              <a:rPr lang="en-US" sz="1200">
                <a:solidFill>
                  <a:schemeClr val="dk1"/>
                </a:solidFill>
              </a:rPr>
              <a:pPr>
                <a:lnSpc>
                  <a:spcPct val="80000"/>
                </a:lnSpc>
              </a:pPr>
              <a:t>41</a:t>
            </a:fld>
            <a:endParaRPr sz="12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76"/>
          <p:cNvSpPr txBox="1">
            <a:spLocks noGrp="1"/>
          </p:cNvSpPr>
          <p:nvPr>
            <p:ph type="title"/>
          </p:nvPr>
        </p:nvSpPr>
        <p:spPr>
          <a:xfrm>
            <a:off x="2136775" y="228600"/>
            <a:ext cx="81534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dirty="0">
                <a:solidFill>
                  <a:schemeClr val="dk1"/>
                </a:solidFill>
              </a:rPr>
              <a:t>Work Incentives</a:t>
            </a:r>
            <a:endParaRPr dirty="0"/>
          </a:p>
        </p:txBody>
      </p:sp>
      <p:sp>
        <p:nvSpPr>
          <p:cNvPr id="628" name="Google Shape;628;p76"/>
          <p:cNvSpPr txBox="1">
            <a:spLocks noGrp="1"/>
          </p:cNvSpPr>
          <p:nvPr>
            <p:ph type="body" idx="1"/>
          </p:nvPr>
        </p:nvSpPr>
        <p:spPr>
          <a:xfrm>
            <a:off x="2136775" y="1600200"/>
            <a:ext cx="8153400" cy="47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457200">
              <a:spcBef>
                <a:spcPts val="0"/>
              </a:spcBef>
              <a:buSzPts val="1680"/>
              <a:buFont typeface="Wingdings" panose="05000000000000000000" pitchFamily="2" charset="2"/>
              <a:buChar char="q"/>
            </a:pPr>
            <a:r>
              <a:rPr lang="en-US" sz="2800" dirty="0"/>
              <a:t>Blind Work Expenses</a:t>
            </a:r>
            <a:endParaRPr dirty="0"/>
          </a:p>
          <a:p>
            <a:pPr marL="709614" lvl="1" indent="-342900">
              <a:spcBef>
                <a:spcPts val="0"/>
              </a:spcBef>
              <a:buClr>
                <a:schemeClr val="accent2"/>
              </a:buClr>
              <a:buSzPts val="1680"/>
              <a:buFont typeface="Wingdings" panose="05000000000000000000" pitchFamily="2" charset="2"/>
              <a:buChar char="Ø"/>
            </a:pPr>
            <a:r>
              <a:rPr lang="en-US" sz="2400" i="1" dirty="0"/>
              <a:t>Any</a:t>
            </a:r>
            <a:r>
              <a:rPr lang="en-US" sz="2400" dirty="0"/>
              <a:t> expense needed to earn income (not necessarily related to disability) can be excluded</a:t>
            </a:r>
            <a:endParaRPr dirty="0"/>
          </a:p>
          <a:p>
            <a:pPr indent="-457200">
              <a:spcBef>
                <a:spcPts val="2400"/>
              </a:spcBef>
              <a:buSzPts val="1680"/>
              <a:buFont typeface="Wingdings" panose="05000000000000000000" pitchFamily="2" charset="2"/>
              <a:buChar char="q"/>
            </a:pPr>
            <a:r>
              <a:rPr lang="en-US" sz="2800" dirty="0"/>
              <a:t>Student Earned Income Exclusion</a:t>
            </a:r>
            <a:endParaRPr dirty="0"/>
          </a:p>
          <a:p>
            <a:pPr marL="709614" lvl="1" indent="-342900">
              <a:spcBef>
                <a:spcPts val="0"/>
              </a:spcBef>
              <a:buClr>
                <a:schemeClr val="accent2"/>
              </a:buClr>
              <a:buSzPts val="1680"/>
              <a:buFont typeface="Wingdings" panose="05000000000000000000" pitchFamily="2" charset="2"/>
              <a:buChar char="Ø"/>
            </a:pPr>
            <a:r>
              <a:rPr lang="en-US" sz="2400" dirty="0"/>
              <a:t>If under age 22, may exclude up to $1,900 (for 2020) in earnings per month</a:t>
            </a:r>
            <a:endParaRPr dirty="0"/>
          </a:p>
          <a:p>
            <a:pPr marL="709614" lvl="1" indent="-342900">
              <a:spcBef>
                <a:spcPts val="0"/>
              </a:spcBef>
              <a:buClr>
                <a:schemeClr val="accent2"/>
              </a:buClr>
              <a:buSzPts val="1680"/>
              <a:buFont typeface="Wingdings" panose="05000000000000000000" pitchFamily="2" charset="2"/>
              <a:buChar char="Ø"/>
            </a:pPr>
            <a:r>
              <a:rPr lang="en-US" sz="2400" dirty="0"/>
              <a:t>Maximum annual exclusion of $7,670 (for 2020) </a:t>
            </a:r>
            <a:endParaRPr dirty="0"/>
          </a:p>
        </p:txBody>
      </p:sp>
      <p:sp>
        <p:nvSpPr>
          <p:cNvPr id="629" name="Google Shape;629;p76"/>
          <p:cNvSpPr txBox="1">
            <a:spLocks noGrp="1"/>
          </p:cNvSpPr>
          <p:nvPr>
            <p:ph type="sldNum" idx="12"/>
          </p:nvPr>
        </p:nvSpPr>
        <p:spPr>
          <a:xfrm>
            <a:off x="107576" y="1111348"/>
            <a:ext cx="685800" cy="534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80000"/>
              </a:lnSpc>
            </a:pPr>
            <a:fld id="{00000000-1234-1234-1234-123412341234}" type="slidenum">
              <a:rPr lang="en-US" sz="1200">
                <a:solidFill>
                  <a:schemeClr val="dk1"/>
                </a:solidFill>
              </a:rPr>
              <a:pPr>
                <a:lnSpc>
                  <a:spcPct val="80000"/>
                </a:lnSpc>
              </a:pPr>
              <a:t>42</a:t>
            </a:fld>
            <a:endParaRPr sz="12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51"/>
          <p:cNvSpPr txBox="1">
            <a:spLocks noGrp="1"/>
          </p:cNvSpPr>
          <p:nvPr>
            <p:ph type="title"/>
          </p:nvPr>
        </p:nvSpPr>
        <p:spPr>
          <a:xfrm>
            <a:off x="815926" y="228600"/>
            <a:ext cx="9474249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dirty="0">
                <a:solidFill>
                  <a:schemeClr val="dk1"/>
                </a:solidFill>
              </a:rPr>
              <a:t>Assistive Technology (AT)</a:t>
            </a:r>
            <a:endParaRPr dirty="0"/>
          </a:p>
        </p:txBody>
      </p:sp>
      <p:sp>
        <p:nvSpPr>
          <p:cNvPr id="399" name="Google Shape;399;p51"/>
          <p:cNvSpPr txBox="1">
            <a:spLocks noGrp="1"/>
          </p:cNvSpPr>
          <p:nvPr>
            <p:ph type="body" idx="1"/>
          </p:nvPr>
        </p:nvSpPr>
        <p:spPr>
          <a:xfrm>
            <a:off x="2136776" y="1600201"/>
            <a:ext cx="8226425" cy="4878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indent="-457200">
              <a:spcBef>
                <a:spcPts val="0"/>
              </a:spcBef>
              <a:buSzPts val="1680"/>
              <a:buFont typeface="Wingdings" panose="05000000000000000000" pitchFamily="2" charset="2"/>
              <a:buChar char="q"/>
            </a:pPr>
            <a:r>
              <a:rPr lang="en-US" sz="9600" dirty="0"/>
              <a:t>Items, equipment, or systems used to increase, improve, or maintain the capabilities of people with disabilities</a:t>
            </a:r>
            <a:endParaRPr sz="9600" dirty="0"/>
          </a:p>
          <a:p>
            <a:pPr indent="-457200">
              <a:spcBef>
                <a:spcPts val="600"/>
              </a:spcBef>
              <a:buSzPts val="1680"/>
              <a:buFont typeface="Wingdings" panose="05000000000000000000" pitchFamily="2" charset="2"/>
              <a:buChar char="q"/>
            </a:pPr>
            <a:r>
              <a:rPr lang="en-US" sz="9600" b="1" dirty="0"/>
              <a:t>Low-tech items </a:t>
            </a:r>
            <a:r>
              <a:rPr lang="en-US" sz="9600" dirty="0"/>
              <a:t>– like an adjustable desk, penholders, or cup holders</a:t>
            </a:r>
            <a:endParaRPr sz="9600" dirty="0"/>
          </a:p>
          <a:p>
            <a:pPr indent="-457200">
              <a:spcBef>
                <a:spcPts val="600"/>
              </a:spcBef>
              <a:buSzPts val="1680"/>
              <a:buFont typeface="Wingdings" panose="05000000000000000000" pitchFamily="2" charset="2"/>
              <a:buChar char="q"/>
            </a:pPr>
            <a:r>
              <a:rPr lang="en-US" sz="9600" b="1" dirty="0"/>
              <a:t>High-tech items </a:t>
            </a:r>
            <a:r>
              <a:rPr lang="en-US" sz="9600" dirty="0"/>
              <a:t>– like switches, voice output communication devices, or specially designed robotics</a:t>
            </a:r>
          </a:p>
          <a:p>
            <a:pPr marL="0" indent="0">
              <a:spcBef>
                <a:spcPts val="600"/>
              </a:spcBef>
              <a:buSzPts val="1680"/>
              <a:buNone/>
            </a:pPr>
            <a:endParaRPr lang="en-US" sz="5600" dirty="0"/>
          </a:p>
          <a:p>
            <a:pPr indent="-457200">
              <a:spcBef>
                <a:spcPts val="600"/>
              </a:spcBef>
              <a:buSzPts val="1680"/>
              <a:buFont typeface="Wingdings" panose="05000000000000000000" pitchFamily="2" charset="2"/>
              <a:buChar char="q"/>
            </a:pPr>
            <a:r>
              <a:rPr lang="en-US" sz="9600" dirty="0"/>
              <a:t>Assistive Technology Partnership (ATP) is under Nebraska VR. </a:t>
            </a:r>
            <a:r>
              <a:rPr lang="en-US" sz="7200" dirty="0">
                <a:hlinkClick r:id="rId3"/>
              </a:rPr>
              <a:t>https://atp.nebraska.gov/about/index</a:t>
            </a:r>
            <a:endParaRPr lang="en-US" sz="7200" dirty="0"/>
          </a:p>
          <a:p>
            <a:pPr marL="1314450" lvl="1" indent="-857250">
              <a:spcBef>
                <a:spcPts val="600"/>
              </a:spcBef>
              <a:buClr>
                <a:schemeClr val="accent2"/>
              </a:buClr>
              <a:buSzPts val="1680"/>
              <a:buFont typeface="Wingdings" panose="05000000000000000000" pitchFamily="2" charset="2"/>
              <a:buChar char="Ø"/>
            </a:pPr>
            <a:r>
              <a:rPr lang="en-US" sz="6400" dirty="0"/>
              <a:t>AT specialists can help set up accommodations, talk to employers, teach how to use equipment, find best solution</a:t>
            </a:r>
          </a:p>
          <a:p>
            <a:pPr marL="1314450" lvl="1" indent="-857250">
              <a:spcBef>
                <a:spcPts val="600"/>
              </a:spcBef>
              <a:buClr>
                <a:schemeClr val="accent2"/>
              </a:buClr>
              <a:buSzPts val="1680"/>
              <a:buFont typeface="Wingdings" panose="05000000000000000000" pitchFamily="2" charset="2"/>
              <a:buChar char="Ø"/>
            </a:pPr>
            <a:r>
              <a:rPr lang="en-US" sz="6400" dirty="0"/>
              <a:t>Nebraska’s Loan Program – try it before you buy it </a:t>
            </a:r>
            <a:r>
              <a:rPr lang="en-US" sz="6400" dirty="0">
                <a:hlinkClick r:id="rId4"/>
              </a:rPr>
              <a:t>https://www.at4all.com/</a:t>
            </a:r>
            <a:r>
              <a:rPr lang="en-US" sz="6400" dirty="0"/>
              <a:t> </a:t>
            </a:r>
          </a:p>
          <a:p>
            <a:pPr marL="1314450" lvl="1" indent="-857250">
              <a:spcBef>
                <a:spcPts val="600"/>
              </a:spcBef>
              <a:buClr>
                <a:schemeClr val="accent2"/>
              </a:buClr>
              <a:buSzPts val="1680"/>
              <a:buFont typeface="Wingdings" panose="05000000000000000000" pitchFamily="2" charset="2"/>
              <a:buChar char="Ø"/>
            </a:pPr>
            <a:r>
              <a:rPr lang="en-US" sz="6400" dirty="0"/>
              <a:t>Nebraska’s Reuse Network – keep equipment out of landfills and use with people who need it</a:t>
            </a:r>
          </a:p>
          <a:p>
            <a:pPr marL="1314450" lvl="1" indent="-857250">
              <a:spcBef>
                <a:spcPts val="600"/>
              </a:spcBef>
              <a:buClr>
                <a:schemeClr val="accent2"/>
              </a:buClr>
              <a:buSzPts val="1680"/>
              <a:buFont typeface="Wingdings" panose="05000000000000000000" pitchFamily="2" charset="2"/>
              <a:buChar char="Ø"/>
            </a:pPr>
            <a:r>
              <a:rPr lang="en-US" sz="6400" dirty="0"/>
              <a:t>Private AT specialists available such as Assistology 	  </a:t>
            </a:r>
            <a:r>
              <a:rPr lang="en-US" sz="6400" dirty="0">
                <a:hlinkClick r:id="rId5"/>
              </a:rPr>
              <a:t>https://assistologyomaha.com/</a:t>
            </a:r>
            <a:r>
              <a:rPr lang="en-US" sz="6400" dirty="0"/>
              <a:t> </a:t>
            </a:r>
          </a:p>
          <a:p>
            <a:pPr marL="1314450" lvl="1" indent="-857250">
              <a:spcBef>
                <a:spcPts val="600"/>
              </a:spcBef>
              <a:buClr>
                <a:schemeClr val="accent2"/>
              </a:buClr>
              <a:buSzPts val="1680"/>
              <a:buFont typeface="Wingdings" panose="05000000000000000000" pitchFamily="2" charset="2"/>
              <a:buChar char="Ø"/>
            </a:pPr>
            <a:r>
              <a:rPr lang="en-US" sz="6400" dirty="0"/>
              <a:t>Job coach may or may not have expertise</a:t>
            </a:r>
            <a:r>
              <a:rPr lang="en-US" sz="7200" dirty="0"/>
              <a:t>	</a:t>
            </a:r>
          </a:p>
          <a:p>
            <a:pPr lvl="1" indent="-457200">
              <a:spcBef>
                <a:spcPts val="600"/>
              </a:spcBef>
              <a:buSzPts val="1680"/>
              <a:buFont typeface="Wingdings" panose="05000000000000000000" pitchFamily="2" charset="2"/>
              <a:buChar char="q"/>
            </a:pPr>
            <a:endParaRPr lang="en-US" sz="4500" dirty="0"/>
          </a:p>
          <a:p>
            <a:pPr indent="-457200">
              <a:spcBef>
                <a:spcPts val="600"/>
              </a:spcBef>
              <a:buSzPts val="1680"/>
              <a:buFont typeface="Wingdings" panose="05000000000000000000" pitchFamily="2" charset="2"/>
              <a:buChar char="q"/>
            </a:pPr>
            <a:endParaRPr sz="3200" dirty="0"/>
          </a:p>
        </p:txBody>
      </p:sp>
      <p:sp>
        <p:nvSpPr>
          <p:cNvPr id="400" name="Google Shape;400;p51"/>
          <p:cNvSpPr txBox="1">
            <a:spLocks noGrp="1"/>
          </p:cNvSpPr>
          <p:nvPr>
            <p:ph type="sldNum" idx="12"/>
          </p:nvPr>
        </p:nvSpPr>
        <p:spPr>
          <a:xfrm>
            <a:off x="117231" y="1219201"/>
            <a:ext cx="5334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80000"/>
              </a:lnSpc>
            </a:pPr>
            <a:fld id="{00000000-1234-1234-1234-123412341234}" type="slidenum">
              <a:rPr lang="en-US" sz="1200">
                <a:solidFill>
                  <a:schemeClr val="dk1"/>
                </a:solidFill>
              </a:rPr>
              <a:pPr>
                <a:lnSpc>
                  <a:spcPct val="80000"/>
                </a:lnSpc>
              </a:pPr>
              <a:t>43</a:t>
            </a:fld>
            <a:endParaRPr sz="12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E706AC1-CF09-4CA2-9A4A-2C2C91AA872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z="1200" smtClean="0"/>
              <a:pPr/>
              <a:t>44</a:t>
            </a:fld>
            <a:endParaRPr lang="en-US" sz="1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87EE07-E507-42D0-ACB3-E6B06364FF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4332" y="289510"/>
            <a:ext cx="7582486" cy="59928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2CA5ACD-301F-FC41-B476-77AE49E0D45E}"/>
              </a:ext>
            </a:extLst>
          </p:cNvPr>
          <p:cNvSpPr txBox="1"/>
          <p:nvPr/>
        </p:nvSpPr>
        <p:spPr>
          <a:xfrm>
            <a:off x="2424332" y="6353048"/>
            <a:ext cx="701666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Used with permission from AskJAN 2017 webinar “Transitions” </a:t>
            </a:r>
          </a:p>
          <a:p>
            <a:r>
              <a:rPr lang="en-US" sz="1100" dirty="0">
                <a:hlinkClick r:id="rId3"/>
              </a:rPr>
              <a:t>https://askjan.org/events/index.cfm?calview=eventdetails&amp;dtid=D77DF428-9F7F-C7DF-23405858824CF1EA</a:t>
            </a:r>
            <a:r>
              <a:rPr lang="en-US" sz="11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022755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82"/>
          <p:cNvSpPr txBox="1">
            <a:spLocks noGrp="1"/>
          </p:cNvSpPr>
          <p:nvPr>
            <p:ph type="title"/>
          </p:nvPr>
        </p:nvSpPr>
        <p:spPr>
          <a:xfrm>
            <a:off x="2136648" y="228600"/>
            <a:ext cx="81534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dirty="0"/>
              <a:t>Education and Training Options</a:t>
            </a:r>
            <a:endParaRPr dirty="0"/>
          </a:p>
        </p:txBody>
      </p:sp>
      <p:sp>
        <p:nvSpPr>
          <p:cNvPr id="699" name="Google Shape;699;p82"/>
          <p:cNvSpPr txBox="1">
            <a:spLocks noGrp="1"/>
          </p:cNvSpPr>
          <p:nvPr>
            <p:ph type="body" idx="1"/>
          </p:nvPr>
        </p:nvSpPr>
        <p:spPr>
          <a:xfrm>
            <a:off x="2161007" y="1516063"/>
            <a:ext cx="8371035" cy="5073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45720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2400" dirty="0"/>
              <a:t>On-the-job training</a:t>
            </a:r>
            <a:endParaRPr sz="2400" dirty="0"/>
          </a:p>
          <a:p>
            <a:pPr indent="-457200">
              <a:buFont typeface="Wingdings" panose="05000000000000000000" pitchFamily="2" charset="2"/>
              <a:buChar char="q"/>
            </a:pPr>
            <a:r>
              <a:rPr lang="en-US" sz="2400" dirty="0"/>
              <a:t>Technical training</a:t>
            </a:r>
            <a:endParaRPr sz="2400" dirty="0"/>
          </a:p>
          <a:p>
            <a:pPr indent="-457200">
              <a:buFont typeface="Wingdings" panose="05000000000000000000" pitchFamily="2" charset="2"/>
              <a:buChar char="q"/>
            </a:pPr>
            <a:r>
              <a:rPr lang="en-US" sz="2400" dirty="0"/>
              <a:t>Apprenticeship programs</a:t>
            </a:r>
            <a:endParaRPr sz="2400" dirty="0"/>
          </a:p>
          <a:p>
            <a:pPr indent="-457200">
              <a:buFont typeface="Wingdings" panose="05000000000000000000" pitchFamily="2" charset="2"/>
              <a:buChar char="q"/>
            </a:pPr>
            <a:r>
              <a:rPr lang="en-US" sz="2400" dirty="0"/>
              <a:t>Job Corps</a:t>
            </a:r>
          </a:p>
          <a:p>
            <a:pPr indent="-457200">
              <a:buFont typeface="Wingdings" panose="05000000000000000000" pitchFamily="2" charset="2"/>
              <a:buChar char="q"/>
            </a:pPr>
            <a:r>
              <a:rPr lang="en-US" sz="2400" dirty="0"/>
              <a:t>Public or private universities or colleges</a:t>
            </a:r>
          </a:p>
          <a:p>
            <a:pPr indent="-457200">
              <a:buFont typeface="Wingdings" panose="05000000000000000000" pitchFamily="2" charset="2"/>
              <a:buChar char="q"/>
            </a:pPr>
            <a:r>
              <a:rPr lang="en-US" sz="2400" dirty="0"/>
              <a:t>Community colleges</a:t>
            </a:r>
          </a:p>
          <a:p>
            <a:pPr indent="-457200">
              <a:buFont typeface="Wingdings" panose="05000000000000000000" pitchFamily="2" charset="2"/>
              <a:buChar char="q"/>
            </a:pPr>
            <a:r>
              <a:rPr lang="en-US" sz="2400" dirty="0"/>
              <a:t>Think College programs </a:t>
            </a:r>
          </a:p>
          <a:p>
            <a:pPr lvl="1" indent="-457200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sz="1800" dirty="0"/>
              <a:t>LifeLink Nebraska (Scottsbluff) </a:t>
            </a:r>
            <a:r>
              <a:rPr lang="en-US" sz="1800" dirty="0">
                <a:hlinkClick r:id="rId3"/>
              </a:rPr>
              <a:t>https://thinkcollege.net/programs/lifelink-nebraska</a:t>
            </a:r>
            <a:endParaRPr lang="en-US" sz="1800" dirty="0"/>
          </a:p>
          <a:p>
            <a:pPr lvl="1" indent="-457200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sz="1800" dirty="0"/>
              <a:t>University of Nebraska Omaha (UNO) *</a:t>
            </a:r>
            <a:r>
              <a:rPr lang="en-US" sz="1800" dirty="0">
                <a:highlight>
                  <a:srgbClr val="FFFF00"/>
                </a:highlight>
              </a:rPr>
              <a:t>NEW</a:t>
            </a:r>
            <a:r>
              <a:rPr lang="en-US" sz="1800" dirty="0"/>
              <a:t>* Fall 2019!</a:t>
            </a:r>
          </a:p>
          <a:p>
            <a:pPr indent="-457200">
              <a:buFont typeface="Wingdings" panose="05000000000000000000" pitchFamily="2" charset="2"/>
              <a:buChar char="q"/>
            </a:pPr>
            <a:r>
              <a:rPr lang="en-US" sz="2400" dirty="0"/>
              <a:t>Nebraska Transition College (NTC) </a:t>
            </a:r>
          </a:p>
          <a:p>
            <a:pPr lvl="1" indent="-457200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sz="1800" dirty="0"/>
              <a:t>NTC classes through Southeast Community College, Lincoln *</a:t>
            </a:r>
            <a:r>
              <a:rPr lang="en-US" sz="1800" dirty="0">
                <a:highlight>
                  <a:srgbClr val="FFFF00"/>
                </a:highlight>
              </a:rPr>
              <a:t>NEW</a:t>
            </a:r>
            <a:r>
              <a:rPr lang="en-US" sz="1800" dirty="0"/>
              <a:t>* Spring 2019 </a:t>
            </a:r>
            <a:r>
              <a:rPr lang="en-US" sz="1800" dirty="0">
                <a:hlinkClick r:id="rId4"/>
              </a:rPr>
              <a:t>https://www.nebraskatransitioncollege.org/</a:t>
            </a:r>
            <a:endParaRPr sz="1800" b="1" dirty="0"/>
          </a:p>
        </p:txBody>
      </p:sp>
      <p:sp>
        <p:nvSpPr>
          <p:cNvPr id="700" name="Google Shape;700;p82"/>
          <p:cNvSpPr txBox="1">
            <a:spLocks noGrp="1"/>
          </p:cNvSpPr>
          <p:nvPr>
            <p:ph type="sldNum" idx="12"/>
          </p:nvPr>
        </p:nvSpPr>
        <p:spPr>
          <a:xfrm>
            <a:off x="173502" y="1219200"/>
            <a:ext cx="533400" cy="339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80000"/>
              </a:lnSpc>
            </a:pPr>
            <a:fld id="{00000000-1234-1234-1234-123412341234}" type="slidenum">
              <a:rPr lang="en-US" sz="1190"/>
              <a:pPr>
                <a:lnSpc>
                  <a:spcPct val="80000"/>
                </a:lnSpc>
              </a:pPr>
              <a:t>45</a:t>
            </a:fld>
            <a:endParaRPr sz="119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Postsecondary Accommodations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8110" indent="0">
              <a:buNone/>
            </a:pPr>
            <a:r>
              <a:rPr lang="en-US" sz="2400" b="1" dirty="0"/>
              <a:t>Important things to remember if enrolling in college courses:</a:t>
            </a:r>
          </a:p>
          <a:p>
            <a:pPr marL="575310" indent="-457200">
              <a:buAutoNum type="arabicPeriod"/>
            </a:pPr>
            <a:r>
              <a:rPr lang="en-US" sz="2000" dirty="0"/>
              <a:t>Colleges do not have to provide the same accommodations as the student received in high school;</a:t>
            </a:r>
          </a:p>
          <a:p>
            <a:pPr marL="575310" indent="-457200">
              <a:buAutoNum type="arabicPeriod"/>
            </a:pPr>
            <a:r>
              <a:rPr lang="en-US" sz="2000" dirty="0"/>
              <a:t>A student has to register as a student with a disability.  This is done through the college’s disability service office;</a:t>
            </a:r>
          </a:p>
          <a:p>
            <a:pPr marL="575310" indent="-457200">
              <a:buAutoNum type="arabicPeriod" startAt="3"/>
            </a:pPr>
            <a:r>
              <a:rPr lang="en-US" sz="2000" dirty="0"/>
              <a:t>A student does not have to identify that they are a student with a disability during the enrollment process;</a:t>
            </a:r>
          </a:p>
          <a:p>
            <a:pPr marL="575310" indent="-457200">
              <a:buAutoNum type="arabicPeriod" startAt="3"/>
            </a:pPr>
            <a:r>
              <a:rPr lang="en-US" sz="2000" dirty="0"/>
              <a:t>A student will need to provide documentation of their disability (i.e. Multidisciplinary Team report from high school, disability statement from a medical provider, IEP, etc.);</a:t>
            </a:r>
          </a:p>
          <a:p>
            <a:pPr marL="575310" indent="-457200">
              <a:buAutoNum type="arabicPeriod" startAt="3"/>
            </a:pPr>
            <a:r>
              <a:rPr lang="en-US" sz="2000" dirty="0"/>
              <a:t>Each college may require different documentation of disability;</a:t>
            </a:r>
          </a:p>
          <a:p>
            <a:pPr marL="575310" indent="-457200">
              <a:buAutoNum type="arabicPeriod" startAt="3"/>
            </a:pPr>
            <a:r>
              <a:rPr lang="en-US" sz="2000" dirty="0"/>
              <a:t>A student does not get a “case manager” in college, but a Disability Service Dept. staff member who can help determine accommodations and develop a plan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z="1200" smtClean="0"/>
              <a:pPr/>
              <a:t>46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3749628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Postsecondary Accommodations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5029200"/>
          </a:xfrm>
        </p:spPr>
        <p:txBody>
          <a:bodyPr/>
          <a:lstStyle/>
          <a:p>
            <a:pPr marL="575310" indent="-457200">
              <a:buFont typeface="+mj-lt"/>
              <a:buAutoNum type="arabicPeriod" startAt="7"/>
            </a:pPr>
            <a:r>
              <a:rPr lang="en-US" sz="2000" dirty="0"/>
              <a:t>A written accommodation plan will be developed for the student and the student is responsible to provide that to their instructors;</a:t>
            </a:r>
          </a:p>
          <a:p>
            <a:pPr marL="575310" indent="-457200">
              <a:buFont typeface="+mj-lt"/>
              <a:buAutoNum type="arabicPeriod" startAt="7"/>
            </a:pPr>
            <a:r>
              <a:rPr lang="en-US" sz="2000" dirty="0"/>
              <a:t>Different colleges have different levels of support for a student;</a:t>
            </a:r>
          </a:p>
          <a:p>
            <a:pPr marL="575310" indent="-457200">
              <a:buFont typeface="+mj-lt"/>
              <a:buAutoNum type="arabicPeriod" startAt="7"/>
            </a:pPr>
            <a:r>
              <a:rPr lang="en-US" sz="2000" dirty="0"/>
              <a:t>Parents are not entitled to the accommodation plan or monitor the student’s progress;</a:t>
            </a:r>
          </a:p>
          <a:p>
            <a:pPr marL="575310" indent="-457200">
              <a:buFont typeface="+mj-lt"/>
              <a:buAutoNum type="arabicPeriod" startAt="7"/>
            </a:pPr>
            <a:r>
              <a:rPr lang="en-US" sz="2000" dirty="0"/>
              <a:t>Students are not entitled to updates testing if necessary.</a:t>
            </a:r>
          </a:p>
          <a:p>
            <a:pPr marL="575310" indent="-457200">
              <a:buAutoNum type="arabicPeriod" startAt="8"/>
            </a:pPr>
            <a:endParaRPr lang="en-US" sz="2000" dirty="0"/>
          </a:p>
          <a:p>
            <a:pPr marL="118110" indent="0">
              <a:buNone/>
            </a:pPr>
            <a:r>
              <a:rPr lang="en-US" sz="2000" b="1" dirty="0"/>
              <a:t>Disability Programs in College: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Southeast Community College in Lincoln-Nebraska Transition Program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Southeast Community College system-Trio Program to support student’s with disabilities, first generation college students, or students who are low-income or at risk populations.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118110" indent="0">
              <a:buNone/>
            </a:pPr>
            <a:r>
              <a:rPr lang="en-US" sz="2000" b="1" dirty="0"/>
              <a:t> List of Disability Service Offices for Western Iowa &amp; Nebraska Colleges and Universities can be found at </a:t>
            </a:r>
            <a:r>
              <a:rPr lang="en-US" sz="2000" b="1" dirty="0">
                <a:hlinkClick r:id="rId2"/>
              </a:rPr>
              <a:t>http://ahead.org/affiliates/wester-iowa-and-nebraska</a:t>
            </a:r>
            <a:r>
              <a:rPr lang="en-US" sz="2000" b="1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z="1200" smtClean="0"/>
              <a:pPr/>
              <a:t>47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82790765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87"/>
          <p:cNvSpPr txBox="1">
            <a:spLocks noGrp="1"/>
          </p:cNvSpPr>
          <p:nvPr>
            <p:ph type="title"/>
          </p:nvPr>
        </p:nvSpPr>
        <p:spPr>
          <a:xfrm>
            <a:off x="801858" y="273050"/>
            <a:ext cx="9408942" cy="86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</a:pPr>
            <a:r>
              <a:rPr lang="en-US" dirty="0">
                <a:solidFill>
                  <a:schemeClr val="dk1"/>
                </a:solidFill>
              </a:rPr>
              <a:t>Parent Training Information (PTI)</a:t>
            </a:r>
            <a:endParaRPr dirty="0"/>
          </a:p>
        </p:txBody>
      </p:sp>
      <p:sp>
        <p:nvSpPr>
          <p:cNvPr id="736" name="Google Shape;736;p87"/>
          <p:cNvSpPr txBox="1">
            <a:spLocks noGrp="1"/>
          </p:cNvSpPr>
          <p:nvPr>
            <p:ph type="body" idx="1"/>
          </p:nvPr>
        </p:nvSpPr>
        <p:spPr>
          <a:xfrm>
            <a:off x="1683898" y="1752600"/>
            <a:ext cx="1600200" cy="4343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37150" tIns="182875" rIns="137150" bIns="91425" anchor="t" anchorCtr="0">
            <a:noAutofit/>
          </a:bodyPr>
          <a:lstStyle/>
          <a:p>
            <a:pPr marL="0" indent="0">
              <a:spcBef>
                <a:spcPts val="0"/>
              </a:spcBef>
            </a:pPr>
            <a:endParaRPr dirty="0"/>
          </a:p>
        </p:txBody>
      </p:sp>
      <p:sp>
        <p:nvSpPr>
          <p:cNvPr id="737" name="Google Shape;737;p87"/>
          <p:cNvSpPr txBox="1">
            <a:spLocks noGrp="1"/>
          </p:cNvSpPr>
          <p:nvPr>
            <p:ph type="body" idx="2"/>
          </p:nvPr>
        </p:nvSpPr>
        <p:spPr>
          <a:xfrm>
            <a:off x="3412762" y="1752600"/>
            <a:ext cx="6874239" cy="4832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spcBef>
                <a:spcPts val="0"/>
              </a:spcBef>
              <a:buSzPts val="1620"/>
              <a:buNone/>
            </a:pPr>
            <a:r>
              <a:rPr lang="en-US" sz="3200" dirty="0"/>
              <a:t>	PTI Nebraska</a:t>
            </a:r>
            <a:endParaRPr lang="en-US" sz="2400" dirty="0"/>
          </a:p>
          <a:p>
            <a:pPr marL="709614" lvl="1" indent="-342900">
              <a:buClr>
                <a:schemeClr val="accent2"/>
              </a:buClr>
              <a:buSzPts val="1470"/>
              <a:buFont typeface="Wingdings" panose="05000000000000000000" pitchFamily="2" charset="2"/>
              <a:buChar char="Ø"/>
            </a:pPr>
            <a:endParaRPr lang="en-US" sz="1600" dirty="0"/>
          </a:p>
          <a:p>
            <a:pPr marL="709614" lvl="1" indent="-342900">
              <a:buClr>
                <a:schemeClr val="accent2"/>
              </a:buClr>
              <a:buSzPts val="1470"/>
              <a:buFont typeface="Wingdings" panose="05000000000000000000" pitchFamily="2" charset="2"/>
              <a:buChar char="Ø"/>
            </a:pPr>
            <a:r>
              <a:rPr lang="en-US" sz="2400" dirty="0"/>
              <a:t>PTI website: </a:t>
            </a:r>
            <a:r>
              <a:rPr lang="en-US" sz="2400" dirty="0">
                <a:hlinkClick r:id="rId3"/>
              </a:rPr>
              <a:t>http://pti-nebraska.org/</a:t>
            </a:r>
            <a:endParaRPr lang="en-US" sz="2400" dirty="0"/>
          </a:p>
          <a:p>
            <a:pPr marL="366714" lvl="1" indent="0">
              <a:buClr>
                <a:schemeClr val="accent2"/>
              </a:buClr>
              <a:buSzPts val="1470"/>
              <a:buNone/>
            </a:pPr>
            <a:endParaRPr lang="en-US" sz="1600" dirty="0"/>
          </a:p>
          <a:p>
            <a:pPr marL="709614" lvl="1" indent="-342900">
              <a:buClr>
                <a:schemeClr val="accent2"/>
              </a:buClr>
              <a:buSzPts val="1470"/>
              <a:buFont typeface="Wingdings" panose="05000000000000000000" pitchFamily="2" charset="2"/>
              <a:buChar char="Ø"/>
            </a:pPr>
            <a:r>
              <a:rPr lang="en-US" sz="2400" dirty="0"/>
              <a:t>Holly’s Email:  </a:t>
            </a:r>
            <a:r>
              <a:rPr lang="en-US" sz="2400" dirty="0">
                <a:hlinkClick r:id="rId4"/>
              </a:rPr>
              <a:t>hschwietz@pti-nebraska.org</a:t>
            </a:r>
            <a:endParaRPr lang="en-US" sz="1600" dirty="0"/>
          </a:p>
          <a:p>
            <a:pPr marL="709614" lvl="1" indent="-342900">
              <a:buClr>
                <a:schemeClr val="accent2"/>
              </a:buClr>
              <a:buSzPts val="1470"/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709614" lvl="1" indent="-342900">
              <a:buClr>
                <a:schemeClr val="accent2"/>
              </a:buClr>
              <a:buSzPts val="1470"/>
              <a:buFont typeface="Wingdings" panose="05000000000000000000" pitchFamily="2" charset="2"/>
              <a:buChar char="Ø"/>
            </a:pPr>
            <a:r>
              <a:rPr lang="en-US" sz="2400" dirty="0"/>
              <a:t>call PTI Nebraska Toll Free: (800) 284-8520</a:t>
            </a:r>
            <a:endParaRPr sz="2400" dirty="0"/>
          </a:p>
        </p:txBody>
      </p:sp>
      <p:sp>
        <p:nvSpPr>
          <p:cNvPr id="738" name="Google Shape;738;p87"/>
          <p:cNvSpPr txBox="1">
            <a:spLocks noGrp="1"/>
          </p:cNvSpPr>
          <p:nvPr>
            <p:ph type="sldNum" idx="12"/>
          </p:nvPr>
        </p:nvSpPr>
        <p:spPr>
          <a:xfrm>
            <a:off x="117231" y="1285657"/>
            <a:ext cx="5334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80000"/>
              </a:lnSpc>
              <a:buClr>
                <a:srgbClr val="000000"/>
              </a:buClr>
              <a:buSzPts val="1200"/>
            </a:pPr>
            <a:fld id="{00000000-1234-1234-1234-123412341234}" type="slidenum">
              <a:rPr lang="en-US" sz="1200" kern="0">
                <a:solidFill>
                  <a:srgbClr val="000000"/>
                </a:solidFill>
              </a:rPr>
              <a:pPr>
                <a:lnSpc>
                  <a:spcPct val="80000"/>
                </a:lnSpc>
                <a:buClr>
                  <a:srgbClr val="000000"/>
                </a:buClr>
                <a:buSzPts val="1200"/>
              </a:pPr>
              <a:t>48</a:t>
            </a:fld>
            <a:endParaRPr sz="1200" kern="0" dirty="0">
              <a:solidFill>
                <a:srgbClr val="000000"/>
              </a:solidFill>
            </a:endParaRPr>
          </a:p>
        </p:txBody>
      </p:sp>
      <p:pic>
        <p:nvPicPr>
          <p:cNvPr id="7" name="Picture 6" descr="small logo">
            <a:extLst>
              <a:ext uri="{FF2B5EF4-FFF2-40B4-BE49-F238E27FC236}">
                <a16:creationId xmlns:a16="http://schemas.microsoft.com/office/drawing/2014/main" id="{47AA326D-5EA0-40E0-87FB-1D04F07305B4}"/>
              </a:ext>
            </a:extLst>
          </p:cNvPr>
          <p:cNvPicPr/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511" y="3716338"/>
            <a:ext cx="1704975" cy="904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3E576-3E54-4F1C-A9F2-0F6F8A8B96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9994" y="377855"/>
            <a:ext cx="10173286" cy="4461432"/>
          </a:xfrm>
        </p:spPr>
        <p:txBody>
          <a:bodyPr/>
          <a:lstStyle/>
          <a:p>
            <a:r>
              <a:rPr lang="en-US" sz="2800" i="1" dirty="0"/>
              <a:t>Upcoming FEAT Workshops</a:t>
            </a:r>
            <a:br>
              <a:rPr lang="en-US" sz="2800" i="1" dirty="0"/>
            </a:br>
            <a:r>
              <a:rPr lang="en-US" sz="2800" i="1" dirty="0"/>
              <a:t>will be available soon!</a:t>
            </a:r>
            <a:br>
              <a:rPr lang="en-US" sz="2400" dirty="0"/>
            </a:br>
            <a:endParaRPr lang="en-US" sz="2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40E19C-10F4-41D1-9C02-2B458406A2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6200" y="6598920"/>
            <a:ext cx="6705600" cy="13691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A23342-061F-48A5-A6F5-27DE22A9EB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468" y="365762"/>
            <a:ext cx="4346917" cy="28979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CAD22AB-844A-4767-80F6-EAEB2A4E64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2837" y="365762"/>
            <a:ext cx="5669279" cy="471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303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9DFA8376-EAF4-4D6D-B00B-DC9A20DAF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6093" y="914400"/>
            <a:ext cx="10016196" cy="990600"/>
          </a:xfrm>
        </p:spPr>
        <p:txBody>
          <a:bodyPr/>
          <a:lstStyle/>
          <a:p>
            <a:r>
              <a:rPr lang="en-US" altLang="en-US" dirty="0">
                <a:cs typeface="Tunga" panose="020B0502040204020203" pitchFamily="34" charset="0"/>
              </a:rPr>
              <a:t>PTI RESOURCES for Going Back to School:</a:t>
            </a:r>
            <a:br>
              <a:rPr lang="en-US" altLang="en-US" dirty="0">
                <a:cs typeface="Tunga" panose="020B0502040204020203" pitchFamily="34" charset="0"/>
              </a:rPr>
            </a:br>
            <a:br>
              <a:rPr lang="en-US" altLang="en-US" dirty="0">
                <a:cs typeface="Tunga" panose="020B0502040204020203" pitchFamily="34" charset="0"/>
              </a:rPr>
            </a:br>
            <a:endParaRPr lang="en-US" altLang="en-US" dirty="0">
              <a:cs typeface="Tunga" panose="020B0502040204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1D02F1-3B61-4963-81BD-45AD467A18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224" y="1905000"/>
            <a:ext cx="8591551" cy="4487594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  <a:defRPr/>
            </a:pPr>
            <a:r>
              <a:rPr lang="en-US" sz="2400" dirty="0"/>
              <a:t>7/2020 PTI webinar “Amy Rhone, Administrator of the Office of Special Education at Nebraska Department of Education (NDE)”</a:t>
            </a:r>
          </a:p>
          <a:p>
            <a:pPr marL="171450" lvl="1" indent="0">
              <a:buClr>
                <a:schemeClr val="accent2"/>
              </a:buClr>
              <a:buNone/>
              <a:defRPr/>
            </a:pPr>
            <a:r>
              <a:rPr lang="en-US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https://www.pti-nebraska.org/amy-rhone/</a:t>
            </a:r>
            <a:r>
              <a:rPr lang="en-US" dirty="0">
                <a:solidFill>
                  <a:srgbClr val="0070C0"/>
                </a:solidFill>
              </a:rPr>
              <a:t> </a:t>
            </a:r>
          </a:p>
          <a:p>
            <a:pPr>
              <a:buFont typeface="Wingdings" panose="05000000000000000000" pitchFamily="2" charset="2"/>
              <a:buChar char="q"/>
              <a:defRPr/>
            </a:pPr>
            <a:r>
              <a:rPr lang="en-US" sz="2400" dirty="0"/>
              <a:t>8/2020 PTI webinar “IEP in the Midst of a Pandemic”	</a:t>
            </a:r>
          </a:p>
          <a:p>
            <a:pPr marL="171450" lvl="1" indent="0">
              <a:buClr>
                <a:schemeClr val="accent2"/>
              </a:buClr>
              <a:buNone/>
              <a:defRPr/>
            </a:pPr>
            <a:r>
              <a:rPr lang="en-US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https://www.pti-nebraska.org/iep-tips-in-a-pandemic/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sz="2200" dirty="0"/>
              <a:t>	</a:t>
            </a:r>
          </a:p>
          <a:p>
            <a:pPr>
              <a:buFont typeface="Wingdings" panose="05000000000000000000" pitchFamily="2" charset="2"/>
              <a:buChar char="q"/>
              <a:defRPr/>
            </a:pPr>
            <a:r>
              <a:rPr lang="en-US" sz="2400" dirty="0">
                <a:solidFill>
                  <a:schemeClr val="tx1"/>
                </a:solidFill>
              </a:rPr>
              <a:t>NDE website with information about reopening schools is LAUNCH NEBRAKSA</a:t>
            </a:r>
          </a:p>
          <a:p>
            <a:pPr marL="171450" lvl="1" indent="0">
              <a:buClr>
                <a:schemeClr val="accent2"/>
              </a:buClr>
              <a:buNone/>
              <a:defRPr/>
            </a:pPr>
            <a:r>
              <a:rPr lang="en-US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https://www.launchne.com/wp-content/uploads/2020/05/SPEDGuidanceFinal2020.pdf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>
              <a:defRPr/>
            </a:pPr>
            <a:endParaRPr lang="en-US" sz="24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8"/>
          <p:cNvSpPr txBox="1">
            <a:spLocks noGrp="1"/>
          </p:cNvSpPr>
          <p:nvPr>
            <p:ph type="title"/>
          </p:nvPr>
        </p:nvSpPr>
        <p:spPr>
          <a:xfrm>
            <a:off x="736210" y="283369"/>
            <a:ext cx="10719580" cy="957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lnSpc>
                <a:spcPct val="105263"/>
              </a:lnSpc>
              <a:buSzPts val="3420"/>
            </a:pPr>
            <a:r>
              <a:rPr lang="en-US" sz="4000" b="0" i="0" u="none" strike="noStrike" cap="none" dirty="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Family Employment Awareness Training </a:t>
            </a:r>
            <a:r>
              <a:rPr lang="en-US" b="1" i="0" u="none" strike="noStrike" cap="none" dirty="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FEAT</a:t>
            </a:r>
            <a:endParaRPr b="1" dirty="0"/>
          </a:p>
        </p:txBody>
      </p:sp>
      <p:sp>
        <p:nvSpPr>
          <p:cNvPr id="145" name="Google Shape;145;p18"/>
          <p:cNvSpPr txBox="1">
            <a:spLocks noGrp="1"/>
          </p:cNvSpPr>
          <p:nvPr>
            <p:ph type="body" idx="1"/>
          </p:nvPr>
        </p:nvSpPr>
        <p:spPr>
          <a:xfrm>
            <a:off x="1728869" y="1752600"/>
            <a:ext cx="1600200" cy="4343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37150" tIns="182875" rIns="137150" bIns="91425" anchor="t" anchorCtr="0">
            <a:noAutofit/>
          </a:bodyPr>
          <a:lstStyle/>
          <a:p>
            <a:pPr marL="0" indent="0">
              <a:spcBef>
                <a:spcPts val="0"/>
              </a:spcBef>
              <a:buSzPts val="1320"/>
            </a:pPr>
            <a:r>
              <a:rPr lang="en-US" sz="2400" dirty="0"/>
              <a:t>Mission</a:t>
            </a:r>
            <a:endParaRPr sz="2400" dirty="0"/>
          </a:p>
          <a:p>
            <a:pPr marL="0" indent="0">
              <a:spcBef>
                <a:spcPts val="600"/>
              </a:spcBef>
            </a:pPr>
            <a:endParaRPr dirty="0"/>
          </a:p>
          <a:p>
            <a:pPr marL="0" indent="0">
              <a:spcBef>
                <a:spcPts val="1000"/>
              </a:spcBef>
            </a:pPr>
            <a:endParaRPr dirty="0"/>
          </a:p>
          <a:p>
            <a:pPr marL="0" indent="0">
              <a:spcBef>
                <a:spcPts val="1000"/>
              </a:spcBef>
              <a:buSzPts val="600"/>
            </a:pPr>
            <a:endParaRPr sz="1000" dirty="0"/>
          </a:p>
          <a:p>
            <a:pPr marL="0" indent="0">
              <a:spcBef>
                <a:spcPts val="1000"/>
              </a:spcBef>
              <a:buSzPts val="720"/>
            </a:pPr>
            <a:endParaRPr sz="1200" dirty="0"/>
          </a:p>
          <a:p>
            <a:pPr marL="0" indent="0">
              <a:spcBef>
                <a:spcPts val="1000"/>
              </a:spcBef>
              <a:buSzPts val="1320"/>
            </a:pPr>
            <a:r>
              <a:rPr lang="en-US" sz="2400" dirty="0"/>
              <a:t>Key Principles</a:t>
            </a:r>
            <a:endParaRPr sz="2400" dirty="0"/>
          </a:p>
        </p:txBody>
      </p:sp>
      <p:sp>
        <p:nvSpPr>
          <p:cNvPr id="146" name="Google Shape;146;p18"/>
          <p:cNvSpPr txBox="1">
            <a:spLocks noGrp="1"/>
          </p:cNvSpPr>
          <p:nvPr>
            <p:ph type="body" idx="2"/>
          </p:nvPr>
        </p:nvSpPr>
        <p:spPr>
          <a:xfrm>
            <a:off x="3528916" y="1681064"/>
            <a:ext cx="6986684" cy="4549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19088" indent="-319088">
              <a:spcBef>
                <a:spcPts val="0"/>
              </a:spcBef>
              <a:buSzPts val="1260"/>
            </a:pPr>
            <a:r>
              <a:rPr lang="en-US" sz="2400" dirty="0"/>
              <a:t>To increase the expectations and awareness of families and individuals with disabilities regarding the possibilities for the member with a disability to obtain meaningful and satisfying work in the family’s community.</a:t>
            </a:r>
            <a:endParaRPr sz="2400" dirty="0"/>
          </a:p>
          <a:p>
            <a:pPr marL="319088" indent="-319088">
              <a:buSzPts val="1260"/>
              <a:buNone/>
            </a:pPr>
            <a:endParaRPr sz="1000" dirty="0"/>
          </a:p>
          <a:p>
            <a:pPr marL="319088" indent="-319088">
              <a:buSzPts val="1260"/>
              <a:buFont typeface="Questrial"/>
              <a:buAutoNum type="arabicPeriod"/>
            </a:pPr>
            <a:r>
              <a:rPr lang="en-US" sz="2400" dirty="0"/>
              <a:t>Everyone with a disability can work when provided with the appropriate supports and services.</a:t>
            </a:r>
            <a:endParaRPr sz="2400" dirty="0"/>
          </a:p>
          <a:p>
            <a:pPr marL="319088" indent="-319088">
              <a:buSzPts val="1260"/>
              <a:buFont typeface="Questrial"/>
              <a:buAutoNum type="arabicPeriod"/>
            </a:pPr>
            <a:r>
              <a:rPr lang="en-US" sz="2400" dirty="0"/>
              <a:t>Everyone with a disability can have a job that is both enjoyable and satisfying.</a:t>
            </a:r>
            <a:endParaRPr sz="2400" dirty="0"/>
          </a:p>
          <a:p>
            <a:pPr marL="319088" indent="-319088">
              <a:buSzPts val="1260"/>
              <a:buFont typeface="Questrial"/>
              <a:buAutoNum type="arabicPeriod"/>
            </a:pPr>
            <a:r>
              <a:rPr lang="en-US" sz="2400" dirty="0"/>
              <a:t>Everyone with a disability can make more money working than by relying on public benefits alone.</a:t>
            </a:r>
            <a:endParaRPr sz="2400" dirty="0"/>
          </a:p>
        </p:txBody>
      </p:sp>
      <p:sp>
        <p:nvSpPr>
          <p:cNvPr id="147" name="Google Shape;147;p18"/>
          <p:cNvSpPr txBox="1">
            <a:spLocks noGrp="1"/>
          </p:cNvSpPr>
          <p:nvPr>
            <p:ph type="sldNum" idx="12"/>
          </p:nvPr>
        </p:nvSpPr>
        <p:spPr>
          <a:xfrm>
            <a:off x="103163" y="1240632"/>
            <a:ext cx="533400" cy="342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80000"/>
              </a:lnSpc>
              <a:buClr>
                <a:srgbClr val="000000"/>
              </a:buClr>
              <a:buSzPts val="1200"/>
            </a:pPr>
            <a:fld id="{00000000-1234-1234-1234-123412341234}" type="slidenum">
              <a:rPr lang="en-US" sz="1200" kern="0">
                <a:solidFill>
                  <a:srgbClr val="000000"/>
                </a:solidFill>
              </a:rPr>
              <a:pPr>
                <a:lnSpc>
                  <a:spcPct val="80000"/>
                </a:lnSpc>
                <a:buClr>
                  <a:srgbClr val="000000"/>
                </a:buClr>
                <a:buSzPts val="1200"/>
              </a:pPr>
              <a:t>50</a:t>
            </a:fld>
            <a:endParaRPr sz="1200" kern="0" dirty="0">
              <a:solidFill>
                <a:srgbClr val="000000"/>
              </a:solidFill>
            </a:endParaRPr>
          </a:p>
        </p:txBody>
      </p:sp>
      <p:sp>
        <p:nvSpPr>
          <p:cNvPr id="148" name="Google Shape;148;p18"/>
          <p:cNvSpPr txBox="1"/>
          <p:nvPr/>
        </p:nvSpPr>
        <p:spPr>
          <a:xfrm>
            <a:off x="2743201" y="6508750"/>
            <a:ext cx="6739345" cy="240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80000"/>
              </a:lnSpc>
              <a:buClr>
                <a:srgbClr val="000000"/>
              </a:buClr>
              <a:buSzPts val="1200"/>
            </a:pPr>
            <a:r>
              <a:rPr lang="en-U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© 2012, 2017, 2019 Beach Center on Disability, University of Kansas</a:t>
            </a:r>
          </a:p>
          <a:p>
            <a:pPr>
              <a:lnSpc>
                <a:spcPct val="80000"/>
              </a:lnSpc>
              <a:buClr>
                <a:srgbClr val="000000"/>
              </a:buClr>
              <a:buSzPts val="1200"/>
            </a:pPr>
            <a:r>
              <a:rPr lang="en-US" sz="1200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962904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86"/>
          <p:cNvSpPr txBox="1">
            <a:spLocks noGrp="1"/>
          </p:cNvSpPr>
          <p:nvPr>
            <p:ph type="title"/>
          </p:nvPr>
        </p:nvSpPr>
        <p:spPr>
          <a:xfrm>
            <a:off x="2133600" y="273050"/>
            <a:ext cx="8077200" cy="86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dk2"/>
              </a:buClr>
            </a:pPr>
            <a:r>
              <a:rPr lang="en-US" dirty="0">
                <a:solidFill>
                  <a:schemeClr val="tx1"/>
                </a:solidFill>
              </a:rPr>
              <a:t>Identifying Resources Activity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714" name="Google Shape;714;p86"/>
          <p:cNvSpPr txBox="1">
            <a:spLocks noGrp="1"/>
          </p:cNvSpPr>
          <p:nvPr>
            <p:ph type="body" idx="1"/>
          </p:nvPr>
        </p:nvSpPr>
        <p:spPr>
          <a:xfrm>
            <a:off x="2133600" y="1752600"/>
            <a:ext cx="1600200" cy="4343400"/>
          </a:xfrm>
          <a:prstGeom prst="rect">
            <a:avLst/>
          </a:prstGeom>
          <a:solidFill>
            <a:schemeClr val="accent2"/>
          </a:solidFill>
          <a:ln w="50800" cap="sq" cmpd="dbl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37150" tIns="182875" rIns="137150" bIns="91425" anchor="t" anchorCtr="0"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en-US" dirty="0"/>
              <a:t>Activity</a:t>
            </a:r>
            <a:endParaRPr dirty="0"/>
          </a:p>
        </p:txBody>
      </p:sp>
      <p:sp>
        <p:nvSpPr>
          <p:cNvPr id="716" name="Google Shape;716;p86"/>
          <p:cNvSpPr txBox="1">
            <a:spLocks noGrp="1"/>
          </p:cNvSpPr>
          <p:nvPr>
            <p:ph type="sldNum" idx="12"/>
          </p:nvPr>
        </p:nvSpPr>
        <p:spPr>
          <a:xfrm>
            <a:off x="152400" y="1298483"/>
            <a:ext cx="5334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80000"/>
              </a:lnSpc>
            </a:pPr>
            <a:fld id="{00000000-1234-1234-1234-123412341234}" type="slidenum">
              <a:rPr lang="en-US" sz="1190">
                <a:solidFill>
                  <a:schemeClr val="tx1"/>
                </a:solidFill>
              </a:rPr>
              <a:pPr>
                <a:lnSpc>
                  <a:spcPct val="80000"/>
                </a:lnSpc>
              </a:pPr>
              <a:t>51</a:t>
            </a:fld>
            <a:endParaRPr sz="119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64CD13-4CBE-46DD-A117-CB87CE6C9829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3886200" y="1828800"/>
            <a:ext cx="7797800" cy="4343400"/>
          </a:xfrm>
        </p:spPr>
        <p:txBody>
          <a:bodyPr/>
          <a:lstStyle/>
          <a:p>
            <a:r>
              <a:rPr lang="en-US" dirty="0"/>
              <a:t>Considering the employment possibilities for your child,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dirty="0"/>
              <a:t>What support needs may he/she have on the job?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dirty="0"/>
              <a:t>What resources can be used to address those needs?</a:t>
            </a:r>
          </a:p>
        </p:txBody>
      </p:sp>
      <p:pic>
        <p:nvPicPr>
          <p:cNvPr id="9" name="Google Shape;708;p85" descr="Why “Leaders” Are Not the Church’s Greatest Need ...">
            <a:extLst>
              <a:ext uri="{FF2B5EF4-FFF2-40B4-BE49-F238E27FC236}">
                <a16:creationId xmlns:a16="http://schemas.microsoft.com/office/drawing/2014/main" id="{E376AECF-8AD5-4D00-8462-FD9188972C6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34400" y="4648200"/>
            <a:ext cx="1524000" cy="152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54A24A7-8D52-4F25-8055-7AA87C64C80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z="1200"/>
              <a:pPr/>
              <a:t>52</a:t>
            </a:fld>
            <a:endParaRPr lang="en-US" sz="1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1AA97B-388C-436B-AB8E-FBF8D00CF6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4760" y="278970"/>
            <a:ext cx="4742481" cy="6350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95920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55"/>
          <p:cNvSpPr txBox="1">
            <a:spLocks noGrp="1"/>
          </p:cNvSpPr>
          <p:nvPr>
            <p:ph type="title"/>
          </p:nvPr>
        </p:nvSpPr>
        <p:spPr>
          <a:xfrm>
            <a:off x="1895960" y="228600"/>
            <a:ext cx="8632555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95238"/>
              </a:lnSpc>
            </a:pPr>
            <a:r>
              <a:rPr lang="en-US" sz="3200" dirty="0"/>
              <a:t>Nebraska Department of Health &amp; Human Services - Division of Developmental Disabilities (DD)</a:t>
            </a:r>
            <a:endParaRPr sz="3200" dirty="0"/>
          </a:p>
        </p:txBody>
      </p:sp>
      <p:sp>
        <p:nvSpPr>
          <p:cNvPr id="434" name="Google Shape;434;p55"/>
          <p:cNvSpPr txBox="1">
            <a:spLocks noGrp="1"/>
          </p:cNvSpPr>
          <p:nvPr>
            <p:ph type="body" idx="1"/>
          </p:nvPr>
        </p:nvSpPr>
        <p:spPr>
          <a:xfrm>
            <a:off x="2136775" y="1600200"/>
            <a:ext cx="81534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45720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2600" dirty="0"/>
              <a:t>Point of entry for developmental disabilities services, while working with Vocational Rehabilitation.</a:t>
            </a:r>
            <a:endParaRPr sz="2600" dirty="0"/>
          </a:p>
          <a:p>
            <a:pPr indent="-457200">
              <a:spcBef>
                <a:spcPts val="1800"/>
              </a:spcBef>
              <a:buFont typeface="Wingdings" panose="05000000000000000000" pitchFamily="2" charset="2"/>
              <a:buChar char="q"/>
            </a:pPr>
            <a:r>
              <a:rPr lang="en-US" sz="2600" dirty="0"/>
              <a:t>Determine eligibility for services</a:t>
            </a:r>
            <a:endParaRPr sz="2600" dirty="0"/>
          </a:p>
          <a:p>
            <a:pPr indent="-457200">
              <a:spcBef>
                <a:spcPts val="1800"/>
              </a:spcBef>
              <a:buFont typeface="Wingdings" panose="05000000000000000000" pitchFamily="2" charset="2"/>
              <a:buChar char="q"/>
            </a:pPr>
            <a:r>
              <a:rPr lang="en-US" sz="2600" dirty="0"/>
              <a:t>Assigned Service Coordinator who provides case management</a:t>
            </a:r>
          </a:p>
          <a:p>
            <a:pPr indent="-457200">
              <a:spcBef>
                <a:spcPts val="1800"/>
              </a:spcBef>
              <a:buFont typeface="Wingdings" panose="05000000000000000000" pitchFamily="2" charset="2"/>
              <a:buChar char="q"/>
            </a:pPr>
            <a:r>
              <a:rPr lang="en-US" sz="2600" dirty="0"/>
              <a:t>Can refer you to other service providers</a:t>
            </a:r>
          </a:p>
          <a:p>
            <a:pPr indent="-457200">
              <a:spcBef>
                <a:spcPts val="1800"/>
              </a:spcBef>
              <a:buFont typeface="Wingdings" panose="05000000000000000000" pitchFamily="2" charset="2"/>
              <a:buChar char="q"/>
            </a:pPr>
            <a:r>
              <a:rPr lang="en-US" sz="2600" dirty="0"/>
              <a:t>May offer supported employment services </a:t>
            </a:r>
            <a:endParaRPr sz="2600" dirty="0"/>
          </a:p>
          <a:p>
            <a:pPr indent="-457200">
              <a:spcBef>
                <a:spcPts val="1800"/>
              </a:spcBef>
              <a:buFont typeface="Wingdings" panose="05000000000000000000" pitchFamily="2" charset="2"/>
              <a:buChar char="q"/>
            </a:pPr>
            <a:r>
              <a:rPr lang="en-US" sz="2000" dirty="0">
                <a:hlinkClick r:id="rId3"/>
              </a:rPr>
              <a:t>http://dhhs.ne.gov/Pages/DD-Service-Array.aspx</a:t>
            </a:r>
            <a:r>
              <a:rPr lang="en-US" sz="2000" dirty="0"/>
              <a:t>  </a:t>
            </a:r>
            <a:r>
              <a:rPr lang="en-US" sz="1600" dirty="0"/>
              <a:t>(NEW! 4/2019)</a:t>
            </a:r>
          </a:p>
          <a:p>
            <a:pPr indent="-457200">
              <a:spcBef>
                <a:spcPts val="1800"/>
              </a:spcBef>
              <a:buFont typeface="Wingdings" panose="05000000000000000000" pitchFamily="2" charset="2"/>
              <a:buChar char="q"/>
            </a:pPr>
            <a:r>
              <a:rPr lang="en-US" sz="1600" dirty="0"/>
              <a:t> </a:t>
            </a:r>
            <a:r>
              <a:rPr lang="en-US" sz="2000" dirty="0">
                <a:hlinkClick r:id="rId4"/>
              </a:rPr>
              <a:t>http://dhhs.ne.gov/Pages/DD-Participants-and-Families.aspx</a:t>
            </a:r>
            <a:r>
              <a:rPr lang="en-US" sz="2000" dirty="0"/>
              <a:t> </a:t>
            </a:r>
            <a:r>
              <a:rPr lang="en-US" sz="1400" dirty="0"/>
              <a:t>(NEW! 4/2019)</a:t>
            </a:r>
          </a:p>
          <a:p>
            <a:pPr indent="-457200">
              <a:spcBef>
                <a:spcPts val="1800"/>
              </a:spcBef>
              <a:buFont typeface="Wingdings" panose="05000000000000000000" pitchFamily="2" charset="2"/>
              <a:buChar char="q"/>
            </a:pPr>
            <a:endParaRPr sz="1600" dirty="0">
              <a:highlight>
                <a:srgbClr val="FFFF00"/>
              </a:highlight>
            </a:endParaRPr>
          </a:p>
          <a:p>
            <a:pPr marL="319088" indent="-208598">
              <a:spcBef>
                <a:spcPts val="1800"/>
              </a:spcBef>
              <a:buNone/>
            </a:pPr>
            <a:endParaRPr dirty="0"/>
          </a:p>
        </p:txBody>
      </p:sp>
      <p:sp>
        <p:nvSpPr>
          <p:cNvPr id="435" name="Google Shape;435;p55"/>
          <p:cNvSpPr txBox="1">
            <a:spLocks noGrp="1"/>
          </p:cNvSpPr>
          <p:nvPr>
            <p:ph type="sldNum" idx="12"/>
          </p:nvPr>
        </p:nvSpPr>
        <p:spPr>
          <a:xfrm>
            <a:off x="159434" y="1219200"/>
            <a:ext cx="5334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80000"/>
              </a:lnSpc>
            </a:pPr>
            <a:fld id="{00000000-1234-1234-1234-123412341234}" type="slidenum">
              <a:rPr lang="en-US" sz="1200"/>
              <a:pPr>
                <a:lnSpc>
                  <a:spcPct val="80000"/>
                </a:lnSpc>
              </a:pPr>
              <a:t>53</a:t>
            </a:fld>
            <a:endParaRPr sz="12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54"/>
          <p:cNvSpPr txBox="1">
            <a:spLocks noGrp="1"/>
          </p:cNvSpPr>
          <p:nvPr>
            <p:ph type="title"/>
          </p:nvPr>
        </p:nvSpPr>
        <p:spPr>
          <a:xfrm>
            <a:off x="1392702" y="228600"/>
            <a:ext cx="8897473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sz="4000" dirty="0"/>
              <a:t>Community Rehabilitation Providers (CRP)</a:t>
            </a:r>
            <a:endParaRPr sz="4000" dirty="0"/>
          </a:p>
        </p:txBody>
      </p:sp>
      <p:sp>
        <p:nvSpPr>
          <p:cNvPr id="427" name="Google Shape;427;p54"/>
          <p:cNvSpPr txBox="1">
            <a:spLocks noGrp="1"/>
          </p:cNvSpPr>
          <p:nvPr>
            <p:ph type="body" idx="1"/>
          </p:nvPr>
        </p:nvSpPr>
        <p:spPr>
          <a:xfrm>
            <a:off x="2136775" y="1600200"/>
            <a:ext cx="8153400" cy="49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457200">
              <a:spcBef>
                <a:spcPts val="0"/>
              </a:spcBef>
              <a:buSzPts val="1680"/>
              <a:buFont typeface="Wingdings" panose="05000000000000000000" pitchFamily="2" charset="2"/>
              <a:buChar char="q"/>
            </a:pPr>
            <a:r>
              <a:rPr lang="en-US" sz="3200" dirty="0"/>
              <a:t>Organization or agency that provides vocational rehabilitation services</a:t>
            </a:r>
            <a:endParaRPr sz="3200" dirty="0"/>
          </a:p>
          <a:p>
            <a:pPr indent="-457200">
              <a:spcBef>
                <a:spcPts val="1800"/>
              </a:spcBef>
              <a:buSzPts val="1680"/>
              <a:buFont typeface="Wingdings" panose="05000000000000000000" pitchFamily="2" charset="2"/>
              <a:buChar char="q"/>
            </a:pPr>
            <a:r>
              <a:rPr lang="en-US" sz="3200" dirty="0"/>
              <a:t>May be within public network (i.e. VR or DD affiliate) or private service agency provider</a:t>
            </a:r>
            <a:endParaRPr sz="3200" dirty="0"/>
          </a:p>
          <a:p>
            <a:pPr indent="-457200">
              <a:spcBef>
                <a:spcPts val="1800"/>
              </a:spcBef>
              <a:buSzPts val="1680"/>
              <a:buFont typeface="Wingdings" panose="05000000000000000000" pitchFamily="2" charset="2"/>
              <a:buChar char="q"/>
            </a:pPr>
            <a:r>
              <a:rPr lang="en-US" sz="3200" dirty="0"/>
              <a:t>Services may include:</a:t>
            </a:r>
            <a:endParaRPr sz="3200" dirty="0"/>
          </a:p>
          <a:p>
            <a:pPr marL="709614" lvl="1" indent="-342900">
              <a:buClr>
                <a:schemeClr val="accent2"/>
              </a:buClr>
              <a:buSzPts val="1680"/>
              <a:buFont typeface="Wingdings" panose="05000000000000000000" pitchFamily="2" charset="2"/>
              <a:buChar char="Ø"/>
            </a:pPr>
            <a:r>
              <a:rPr lang="en-US" sz="2400" dirty="0"/>
              <a:t>assessment for determining eligibility and vocational rehabilitation needs</a:t>
            </a:r>
            <a:endParaRPr sz="2400" dirty="0"/>
          </a:p>
          <a:p>
            <a:pPr marL="709614" lvl="1" indent="-342900">
              <a:buClr>
                <a:schemeClr val="accent2"/>
              </a:buClr>
              <a:buSzPts val="1680"/>
              <a:buFont typeface="Wingdings" panose="05000000000000000000" pitchFamily="2" charset="2"/>
              <a:buChar char="Ø"/>
            </a:pPr>
            <a:r>
              <a:rPr lang="en-US" sz="2400" dirty="0"/>
              <a:t>job development, placement, and retention services</a:t>
            </a:r>
            <a:endParaRPr sz="2400" dirty="0"/>
          </a:p>
          <a:p>
            <a:pPr marL="709614" lvl="1" indent="-342900">
              <a:buClr>
                <a:schemeClr val="accent2"/>
              </a:buClr>
              <a:buSzPts val="1680"/>
              <a:buFont typeface="Wingdings" panose="05000000000000000000" pitchFamily="2" charset="2"/>
              <a:buChar char="Ø"/>
            </a:pPr>
            <a:r>
              <a:rPr lang="en-US" sz="2400" dirty="0"/>
              <a:t>supported employment services and extended services</a:t>
            </a:r>
            <a:endParaRPr sz="2400" dirty="0"/>
          </a:p>
        </p:txBody>
      </p:sp>
      <p:sp>
        <p:nvSpPr>
          <p:cNvPr id="428" name="Google Shape;428;p54"/>
          <p:cNvSpPr txBox="1">
            <a:spLocks noGrp="1"/>
          </p:cNvSpPr>
          <p:nvPr>
            <p:ph type="sldNum" idx="12"/>
          </p:nvPr>
        </p:nvSpPr>
        <p:spPr>
          <a:xfrm>
            <a:off x="145366" y="1219201"/>
            <a:ext cx="5334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80000"/>
              </a:lnSpc>
            </a:pPr>
            <a:fld id="{00000000-1234-1234-1234-123412341234}" type="slidenum">
              <a:rPr lang="en-US" sz="1200"/>
              <a:pPr>
                <a:lnSpc>
                  <a:spcPct val="80000"/>
                </a:lnSpc>
              </a:pPr>
              <a:t>54</a:t>
            </a:fld>
            <a:endParaRPr sz="12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64"/>
          <p:cNvSpPr txBox="1">
            <a:spLocks noGrp="1"/>
          </p:cNvSpPr>
          <p:nvPr>
            <p:ph type="title"/>
          </p:nvPr>
        </p:nvSpPr>
        <p:spPr>
          <a:xfrm>
            <a:off x="2133600" y="273050"/>
            <a:ext cx="8077200" cy="86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dirty="0">
                <a:solidFill>
                  <a:schemeClr val="dk1"/>
                </a:solidFill>
              </a:rPr>
              <a:t>Nebraska</a:t>
            </a:r>
            <a:r>
              <a:rPr lang="en-US" dirty="0"/>
              <a:t> Medicaid</a:t>
            </a:r>
            <a:endParaRPr dirty="0"/>
          </a:p>
        </p:txBody>
      </p:sp>
      <p:sp>
        <p:nvSpPr>
          <p:cNvPr id="510" name="Google Shape;510;p64"/>
          <p:cNvSpPr txBox="1">
            <a:spLocks noGrp="1"/>
          </p:cNvSpPr>
          <p:nvPr>
            <p:ph type="body" idx="1"/>
          </p:nvPr>
        </p:nvSpPr>
        <p:spPr>
          <a:xfrm>
            <a:off x="2133600" y="1752600"/>
            <a:ext cx="1600200" cy="4343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37150" tIns="182875" rIns="137150" bIns="91425" anchor="t" anchorCtr="0">
            <a:noAutofit/>
          </a:bodyPr>
          <a:lstStyle/>
          <a:p>
            <a:pPr marL="0" indent="0">
              <a:spcBef>
                <a:spcPts val="0"/>
              </a:spcBef>
            </a:pPr>
            <a:endParaRPr dirty="0"/>
          </a:p>
        </p:txBody>
      </p:sp>
      <p:sp>
        <p:nvSpPr>
          <p:cNvPr id="511" name="Google Shape;511;p64"/>
          <p:cNvSpPr txBox="1">
            <a:spLocks noGrp="1"/>
          </p:cNvSpPr>
          <p:nvPr>
            <p:ph type="body" idx="2"/>
          </p:nvPr>
        </p:nvSpPr>
        <p:spPr>
          <a:xfrm>
            <a:off x="3886200" y="1752600"/>
            <a:ext cx="6400800" cy="44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19088" indent="-319088">
              <a:spcBef>
                <a:spcPts val="0"/>
              </a:spcBef>
            </a:pPr>
            <a:r>
              <a:rPr lang="en-US" sz="3200" dirty="0"/>
              <a:t>Home and Community Based Services (HCBS) Waivers</a:t>
            </a:r>
          </a:p>
          <a:p>
            <a:pPr marL="319088" indent="-319088">
              <a:spcBef>
                <a:spcPts val="0"/>
              </a:spcBef>
            </a:pPr>
            <a:r>
              <a:rPr lang="en-US" sz="3200" dirty="0"/>
              <a:t>Residential/Personal Assistance Services for work</a:t>
            </a:r>
          </a:p>
          <a:p>
            <a:pPr marL="319088" indent="-319088">
              <a:spcBef>
                <a:spcPts val="0"/>
              </a:spcBef>
            </a:pPr>
            <a:r>
              <a:rPr lang="en-US" sz="3200" dirty="0"/>
              <a:t>Medicaid Insurance for Workers with Disabilities (MIWD)</a:t>
            </a:r>
          </a:p>
          <a:p>
            <a:pPr marL="319088" indent="-319088">
              <a:spcBef>
                <a:spcPts val="0"/>
              </a:spcBef>
            </a:pPr>
            <a:r>
              <a:rPr lang="en-US" sz="2800" dirty="0">
                <a:hlinkClick r:id="rId3"/>
              </a:rPr>
              <a:t>http://dhhs.ne.gov/Pages/DD-Regulations-and-Waivers.aspx</a:t>
            </a:r>
            <a:r>
              <a:rPr lang="en-US" sz="2800" dirty="0"/>
              <a:t> </a:t>
            </a:r>
          </a:p>
          <a:p>
            <a:pPr marL="319088" indent="-319088">
              <a:spcBef>
                <a:spcPts val="0"/>
              </a:spcBef>
            </a:pPr>
            <a:endParaRPr lang="en-US" sz="3200" dirty="0"/>
          </a:p>
          <a:p>
            <a:pPr marL="319088" indent="-319088">
              <a:spcBef>
                <a:spcPts val="0"/>
              </a:spcBef>
            </a:pPr>
            <a:endParaRPr lang="en-US" sz="3200" dirty="0"/>
          </a:p>
          <a:p>
            <a:pPr marL="319088" indent="-319088"/>
            <a:endParaRPr lang="en-US" sz="3200" dirty="0"/>
          </a:p>
        </p:txBody>
      </p:sp>
      <p:sp>
        <p:nvSpPr>
          <p:cNvPr id="512" name="Google Shape;512;p64"/>
          <p:cNvSpPr txBox="1">
            <a:spLocks noGrp="1"/>
          </p:cNvSpPr>
          <p:nvPr>
            <p:ph type="sldNum" idx="12"/>
          </p:nvPr>
        </p:nvSpPr>
        <p:spPr>
          <a:xfrm>
            <a:off x="1524000" y="1271589"/>
            <a:ext cx="5334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80000"/>
              </a:lnSpc>
            </a:pPr>
            <a:fld id="{00000000-1234-1234-1234-123412341234}" type="slidenum">
              <a:rPr lang="en-US" sz="1200"/>
              <a:pPr>
                <a:lnSpc>
                  <a:spcPct val="80000"/>
                </a:lnSpc>
              </a:pPr>
              <a:t>55</a:t>
            </a:fld>
            <a:endParaRPr sz="12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65"/>
          <p:cNvSpPr txBox="1">
            <a:spLocks noGrp="1"/>
          </p:cNvSpPr>
          <p:nvPr>
            <p:ph type="title"/>
          </p:nvPr>
        </p:nvSpPr>
        <p:spPr>
          <a:xfrm>
            <a:off x="2136775" y="228600"/>
            <a:ext cx="81534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85000"/>
              </a:lnSpc>
            </a:pPr>
            <a:r>
              <a:rPr lang="en-US" dirty="0"/>
              <a:t>Home and Community Based Services Waiver (HCBS)</a:t>
            </a:r>
            <a:endParaRPr dirty="0"/>
          </a:p>
        </p:txBody>
      </p:sp>
      <p:sp>
        <p:nvSpPr>
          <p:cNvPr id="520" name="Google Shape;520;p65"/>
          <p:cNvSpPr txBox="1">
            <a:spLocks noGrp="1"/>
          </p:cNvSpPr>
          <p:nvPr>
            <p:ph type="body" idx="1"/>
          </p:nvPr>
        </p:nvSpPr>
        <p:spPr>
          <a:xfrm>
            <a:off x="2136775" y="1600200"/>
            <a:ext cx="8153400" cy="48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19088" indent="-319088">
              <a:spcBef>
                <a:spcPts val="0"/>
              </a:spcBef>
              <a:buSzPts val="1680"/>
            </a:pPr>
            <a:r>
              <a:rPr lang="en-US" sz="2800" dirty="0"/>
              <a:t>Is alternative to institutional care </a:t>
            </a:r>
            <a:endParaRPr dirty="0"/>
          </a:p>
          <a:p>
            <a:pPr marL="319088" indent="-319088">
              <a:buSzPts val="1680"/>
            </a:pPr>
            <a:r>
              <a:rPr lang="en-US" sz="2800" dirty="0"/>
              <a:t>Typically has waiting list</a:t>
            </a:r>
            <a:endParaRPr dirty="0"/>
          </a:p>
          <a:p>
            <a:pPr marL="709614" lvl="1" indent="-342900">
              <a:buClr>
                <a:schemeClr val="accent2"/>
              </a:buClr>
              <a:buSzPts val="1680"/>
              <a:buFont typeface="Wingdings" panose="05000000000000000000" pitchFamily="2" charset="2"/>
              <a:buChar char="§"/>
            </a:pPr>
            <a:r>
              <a:rPr lang="en-US" sz="2400" dirty="0"/>
              <a:t>Services dependent upon availability of funds</a:t>
            </a:r>
            <a:endParaRPr dirty="0"/>
          </a:p>
          <a:p>
            <a:pPr marL="319088" indent="-319088">
              <a:buSzPts val="1680"/>
            </a:pPr>
            <a:r>
              <a:rPr lang="en-US" sz="2800" dirty="0"/>
              <a:t>Funds community services (e.g., supported employment, day services, residential) </a:t>
            </a:r>
            <a:endParaRPr dirty="0"/>
          </a:p>
          <a:p>
            <a:pPr marL="319088" indent="-319088">
              <a:buSzPts val="1680"/>
            </a:pPr>
            <a:r>
              <a:rPr lang="en-US" sz="2800" dirty="0"/>
              <a:t>Common source of funding for ongoing job support following exhaustion of VR services</a:t>
            </a:r>
            <a:endParaRPr dirty="0"/>
          </a:p>
          <a:p>
            <a:pPr marL="319088" indent="-319088">
              <a:buSzPts val="1680"/>
            </a:pPr>
            <a:r>
              <a:rPr lang="en-US" sz="2800" dirty="0"/>
              <a:t>May be able to self/participant-direct some or all services</a:t>
            </a:r>
          </a:p>
          <a:p>
            <a:pPr marL="319088" indent="-319088">
              <a:buSzPts val="1680"/>
            </a:pPr>
            <a:r>
              <a:rPr lang="en-US" sz="1700" dirty="0">
                <a:latin typeface="Calibri"/>
                <a:ea typeface="Calibri"/>
                <a:cs typeface="Calibri"/>
                <a:sym typeface="Calibri"/>
                <a:hlinkClick r:id="rId3"/>
              </a:rPr>
              <a:t>http://dhhs.ne.gov/DD%20Documents/Info%20Sheet%20for%20HCBS%20Waivers.pdf</a:t>
            </a:r>
            <a:r>
              <a:rPr lang="en-US" sz="1700" dirty="0"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319088" indent="-319088">
              <a:buSzPts val="1680"/>
            </a:pPr>
            <a:endParaRPr dirty="0"/>
          </a:p>
        </p:txBody>
      </p:sp>
      <p:sp>
        <p:nvSpPr>
          <p:cNvPr id="521" name="Google Shape;521;p65"/>
          <p:cNvSpPr txBox="1">
            <a:spLocks noGrp="1"/>
          </p:cNvSpPr>
          <p:nvPr>
            <p:ph type="sldNum" idx="12"/>
          </p:nvPr>
        </p:nvSpPr>
        <p:spPr>
          <a:xfrm>
            <a:off x="159434" y="1219201"/>
            <a:ext cx="5334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80000"/>
              </a:lnSpc>
            </a:pPr>
            <a:fld id="{00000000-1234-1234-1234-123412341234}" type="slidenum">
              <a:rPr lang="en-US" sz="1200"/>
              <a:pPr>
                <a:lnSpc>
                  <a:spcPct val="80000"/>
                </a:lnSpc>
              </a:pPr>
              <a:t>56</a:t>
            </a:fld>
            <a:endParaRPr sz="12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67"/>
          <p:cNvSpPr txBox="1">
            <a:spLocks noGrp="1"/>
          </p:cNvSpPr>
          <p:nvPr>
            <p:ph type="title"/>
          </p:nvPr>
        </p:nvSpPr>
        <p:spPr>
          <a:xfrm>
            <a:off x="1790701" y="280988"/>
            <a:ext cx="8929991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85000"/>
              </a:lnSpc>
            </a:pPr>
            <a:r>
              <a:rPr lang="en-US" sz="4000" dirty="0"/>
              <a:t>Residential/ Personal Assistance Services</a:t>
            </a:r>
            <a:endParaRPr sz="4000" dirty="0">
              <a:highlight>
                <a:srgbClr val="FFFF00"/>
              </a:highlight>
            </a:endParaRPr>
          </a:p>
        </p:txBody>
      </p:sp>
      <p:sp>
        <p:nvSpPr>
          <p:cNvPr id="539" name="Google Shape;539;p67"/>
          <p:cNvSpPr txBox="1">
            <a:spLocks noGrp="1"/>
          </p:cNvSpPr>
          <p:nvPr>
            <p:ph type="body" idx="1"/>
          </p:nvPr>
        </p:nvSpPr>
        <p:spPr>
          <a:xfrm>
            <a:off x="2136775" y="1600200"/>
            <a:ext cx="8153400" cy="43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457200">
              <a:spcBef>
                <a:spcPts val="0"/>
              </a:spcBef>
              <a:buSzPts val="1680"/>
              <a:buFont typeface="Wingdings" panose="05000000000000000000" pitchFamily="2" charset="2"/>
              <a:buChar char="q"/>
            </a:pPr>
            <a:r>
              <a:rPr lang="en-US" sz="3200" dirty="0"/>
              <a:t>Typically residential services used for chronic conditions</a:t>
            </a:r>
          </a:p>
          <a:p>
            <a:pPr lvl="1" indent="-457200">
              <a:spcBef>
                <a:spcPts val="0"/>
              </a:spcBef>
              <a:buClr>
                <a:schemeClr val="accent2"/>
              </a:buClr>
              <a:buSzPts val="1680"/>
              <a:buFont typeface="Wingdings" panose="05000000000000000000" pitchFamily="2" charset="2"/>
              <a:buChar char="Ø"/>
            </a:pPr>
            <a:r>
              <a:rPr lang="en-US" sz="2400" dirty="0">
                <a:ea typeface="MS Mincho" panose="02020609040205080304" pitchFamily="49" charset="-128"/>
                <a:cs typeface="Times New Roman" panose="02020603050405020304" pitchFamily="18" charset="0"/>
              </a:rPr>
              <a:t>self-care, dressing and grooming, bathing and personal hygiene, mobility and transferring, and housekeeping activities</a:t>
            </a:r>
            <a:endParaRPr lang="en-US" sz="2400" dirty="0"/>
          </a:p>
          <a:p>
            <a:pPr indent="-457200">
              <a:spcBef>
                <a:spcPts val="0"/>
              </a:spcBef>
              <a:buSzPts val="1680"/>
              <a:buFont typeface="Wingdings" panose="05000000000000000000" pitchFamily="2" charset="2"/>
              <a:buChar char="q"/>
            </a:pPr>
            <a:r>
              <a:rPr lang="en-US" sz="3200" dirty="0"/>
              <a:t>Personal assistance services can be used for work related needs of consumers</a:t>
            </a:r>
          </a:p>
          <a:p>
            <a:pPr lvl="1" indent="-457200">
              <a:spcBef>
                <a:spcPts val="0"/>
              </a:spcBef>
              <a:buClr>
                <a:schemeClr val="accent2"/>
              </a:buClr>
              <a:buSzPts val="1680"/>
              <a:buFont typeface="Wingdings" panose="05000000000000000000" pitchFamily="2" charset="2"/>
              <a:buChar char="Ø"/>
            </a:pPr>
            <a:r>
              <a:rPr lang="en-US" sz="2400" dirty="0"/>
              <a:t>if you work at least 40 hours a month and you are paid at least minimum wage</a:t>
            </a:r>
          </a:p>
          <a:p>
            <a:pPr indent="-457200">
              <a:spcBef>
                <a:spcPts val="0"/>
              </a:spcBef>
              <a:buSzPts val="1680"/>
              <a:buFont typeface="Wingdings" panose="05000000000000000000" pitchFamily="2" charset="2"/>
              <a:buChar char="q"/>
            </a:pPr>
            <a:r>
              <a:rPr lang="en-US" sz="3200" dirty="0"/>
              <a:t>Consumers may choose self-directed services or have agency-directed services</a:t>
            </a:r>
            <a:endParaRPr sz="3200" dirty="0"/>
          </a:p>
        </p:txBody>
      </p:sp>
      <p:sp>
        <p:nvSpPr>
          <p:cNvPr id="540" name="Google Shape;540;p67"/>
          <p:cNvSpPr txBox="1">
            <a:spLocks noGrp="1"/>
          </p:cNvSpPr>
          <p:nvPr>
            <p:ph type="sldNum" idx="12"/>
          </p:nvPr>
        </p:nvSpPr>
        <p:spPr>
          <a:xfrm>
            <a:off x="145366" y="1271588"/>
            <a:ext cx="5334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80000"/>
              </a:lnSpc>
            </a:pPr>
            <a:fld id="{00000000-1234-1234-1234-123412341234}" type="slidenum">
              <a:rPr lang="en-US" sz="1200"/>
              <a:pPr>
                <a:lnSpc>
                  <a:spcPct val="80000"/>
                </a:lnSpc>
              </a:pPr>
              <a:t>57</a:t>
            </a:fld>
            <a:endParaRPr sz="120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69"/>
          <p:cNvSpPr txBox="1">
            <a:spLocks noGrp="1"/>
          </p:cNvSpPr>
          <p:nvPr>
            <p:ph type="title"/>
          </p:nvPr>
        </p:nvSpPr>
        <p:spPr>
          <a:xfrm>
            <a:off x="2136775" y="228600"/>
            <a:ext cx="81534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dirty="0"/>
              <a:t>Transportation</a:t>
            </a:r>
            <a:endParaRPr dirty="0"/>
          </a:p>
        </p:txBody>
      </p:sp>
      <p:sp>
        <p:nvSpPr>
          <p:cNvPr id="556" name="Google Shape;556;p69"/>
          <p:cNvSpPr txBox="1">
            <a:spLocks noGrp="1"/>
          </p:cNvSpPr>
          <p:nvPr>
            <p:ph type="body" idx="1"/>
          </p:nvPr>
        </p:nvSpPr>
        <p:spPr>
          <a:xfrm>
            <a:off x="2136775" y="1600200"/>
            <a:ext cx="8153400" cy="48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19088" indent="-319088">
              <a:spcBef>
                <a:spcPts val="0"/>
              </a:spcBef>
              <a:buSzPts val="1680"/>
            </a:pPr>
            <a:r>
              <a:rPr lang="en-US" sz="2800" dirty="0"/>
              <a:t>Can use work incentives to pay for transportation – Impairment Related Work Expenses (IRWE)             will cover half the costs (or all if blind)</a:t>
            </a:r>
          </a:p>
          <a:p>
            <a:pPr marL="319088" indent="-319088">
              <a:spcBef>
                <a:spcPts val="0"/>
              </a:spcBef>
              <a:buSzPts val="1680"/>
            </a:pPr>
            <a:endParaRPr lang="en-US" dirty="0"/>
          </a:p>
          <a:p>
            <a:pPr marL="319088" indent="-319088">
              <a:spcBef>
                <a:spcPts val="0"/>
              </a:spcBef>
              <a:buSzPts val="1680"/>
            </a:pPr>
            <a:r>
              <a:rPr lang="en-US" sz="2800" dirty="0"/>
              <a:t>Transportation Options:</a:t>
            </a:r>
            <a:endParaRPr dirty="0"/>
          </a:p>
          <a:p>
            <a:pPr marL="709614" lvl="1" indent="-342900">
              <a:buClr>
                <a:schemeClr val="accent2"/>
              </a:buClr>
              <a:buSzPts val="1680"/>
              <a:buFont typeface="Wingdings" panose="05000000000000000000" pitchFamily="2" charset="2"/>
              <a:buChar char="Ø"/>
            </a:pPr>
            <a:r>
              <a:rPr lang="en-US" sz="2200" dirty="0"/>
              <a:t>Public transportation - bus, para-transit, MOBY, taxi, Uber, Lyft</a:t>
            </a:r>
            <a:endParaRPr sz="2200" dirty="0"/>
          </a:p>
          <a:p>
            <a:pPr marL="709614" lvl="1" indent="-342900">
              <a:buClr>
                <a:schemeClr val="accent2"/>
              </a:buClr>
              <a:buSzPts val="1680"/>
              <a:buFont typeface="Wingdings" panose="05000000000000000000" pitchFamily="2" charset="2"/>
              <a:buChar char="Ø"/>
            </a:pPr>
            <a:r>
              <a:rPr lang="en-US" sz="2200" dirty="0"/>
              <a:t>Centers for Independent Living (CILs)</a:t>
            </a:r>
            <a:endParaRPr sz="2200" dirty="0"/>
          </a:p>
          <a:p>
            <a:pPr marL="709614" lvl="1" indent="-342900">
              <a:buClr>
                <a:schemeClr val="accent2"/>
              </a:buClr>
              <a:buSzPts val="1680"/>
              <a:buFont typeface="Wingdings" panose="05000000000000000000" pitchFamily="2" charset="2"/>
              <a:buChar char="Ø"/>
            </a:pPr>
            <a:r>
              <a:rPr lang="en-US" sz="2200" dirty="0"/>
              <a:t>Car-pooling with a co-worker – sharing gas</a:t>
            </a:r>
            <a:endParaRPr sz="2200" dirty="0"/>
          </a:p>
          <a:p>
            <a:pPr marL="709614" lvl="1" indent="-342900">
              <a:buClr>
                <a:schemeClr val="accent2"/>
              </a:buClr>
              <a:buSzPts val="1680"/>
              <a:buFont typeface="Wingdings" panose="05000000000000000000" pitchFamily="2" charset="2"/>
              <a:buChar char="Ø"/>
            </a:pPr>
            <a:r>
              <a:rPr lang="en-US" sz="2200" dirty="0"/>
              <a:t>Friends or family</a:t>
            </a:r>
            <a:endParaRPr sz="2200" dirty="0"/>
          </a:p>
          <a:p>
            <a:pPr marL="709614" lvl="1" indent="-342900">
              <a:buClr>
                <a:schemeClr val="accent2"/>
              </a:buClr>
              <a:buSzPts val="1680"/>
              <a:buFont typeface="Wingdings" panose="05000000000000000000" pitchFamily="2" charset="2"/>
              <a:buChar char="Ø"/>
            </a:pPr>
            <a:r>
              <a:rPr lang="en-US" sz="2200" dirty="0"/>
              <a:t>Driver assessment and training</a:t>
            </a:r>
            <a:endParaRPr sz="2200" dirty="0"/>
          </a:p>
          <a:p>
            <a:pPr marL="709614" lvl="1" indent="-342900">
              <a:buClr>
                <a:schemeClr val="accent2"/>
              </a:buClr>
              <a:buSzPts val="1680"/>
              <a:buFont typeface="Wingdings" panose="05000000000000000000" pitchFamily="2" charset="2"/>
              <a:buChar char="Ø"/>
            </a:pPr>
            <a:r>
              <a:rPr lang="en-US" sz="2200" dirty="0"/>
              <a:t>Volunteer drivers (e.g., Retired and Senior Volunteer Program,  churches)</a:t>
            </a:r>
            <a:endParaRPr sz="2200" dirty="0"/>
          </a:p>
        </p:txBody>
      </p:sp>
      <p:sp>
        <p:nvSpPr>
          <p:cNvPr id="557" name="Google Shape;557;p69"/>
          <p:cNvSpPr txBox="1">
            <a:spLocks noGrp="1"/>
          </p:cNvSpPr>
          <p:nvPr>
            <p:ph type="sldNum" idx="12"/>
          </p:nvPr>
        </p:nvSpPr>
        <p:spPr>
          <a:xfrm>
            <a:off x="145366" y="1219200"/>
            <a:ext cx="5334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80000"/>
              </a:lnSpc>
            </a:pPr>
            <a:fld id="{00000000-1234-1234-1234-123412341234}" type="slidenum">
              <a:rPr lang="en-US" sz="1200"/>
              <a:pPr>
                <a:lnSpc>
                  <a:spcPct val="80000"/>
                </a:lnSpc>
              </a:pPr>
              <a:t>58</a:t>
            </a:fld>
            <a:endParaRPr sz="12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p94"/>
          <p:cNvSpPr txBox="1">
            <a:spLocks noGrp="1"/>
          </p:cNvSpPr>
          <p:nvPr>
            <p:ph type="title"/>
          </p:nvPr>
        </p:nvSpPr>
        <p:spPr>
          <a:xfrm>
            <a:off x="351692" y="273050"/>
            <a:ext cx="11619914" cy="86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dk1"/>
              </a:buClr>
            </a:pPr>
            <a:r>
              <a:rPr lang="en-US" sz="4200" dirty="0">
                <a:solidFill>
                  <a:schemeClr val="dk1"/>
                </a:solidFill>
              </a:rPr>
              <a:t>Planning for Tomorrow: Set Your Child up for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b="1" i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SUCCESS!</a:t>
            </a:r>
            <a:r>
              <a:rPr lang="en-US" dirty="0">
                <a:solidFill>
                  <a:schemeClr val="dk1"/>
                </a:solidFill>
              </a:rPr>
              <a:t> </a:t>
            </a:r>
            <a:endParaRPr dirty="0"/>
          </a:p>
        </p:txBody>
      </p:sp>
      <p:sp>
        <p:nvSpPr>
          <p:cNvPr id="777" name="Google Shape;777;p94"/>
          <p:cNvSpPr txBox="1">
            <a:spLocks noGrp="1"/>
          </p:cNvSpPr>
          <p:nvPr>
            <p:ph type="body" idx="1"/>
          </p:nvPr>
        </p:nvSpPr>
        <p:spPr>
          <a:xfrm>
            <a:off x="1756476" y="1752600"/>
            <a:ext cx="1977325" cy="4343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37150" tIns="182875" rIns="137150" bIns="91425" anchor="t" anchorCtr="0">
            <a:noAutofit/>
          </a:bodyPr>
          <a:lstStyle/>
          <a:p>
            <a:pPr marL="0" indent="0">
              <a:spcBef>
                <a:spcPts val="0"/>
              </a:spcBef>
              <a:buSzPts val="1260"/>
            </a:pPr>
            <a:endParaRPr sz="2400" dirty="0"/>
          </a:p>
        </p:txBody>
      </p:sp>
      <p:sp>
        <p:nvSpPr>
          <p:cNvPr id="778" name="Google Shape;778;p94"/>
          <p:cNvSpPr txBox="1">
            <a:spLocks noGrp="1"/>
          </p:cNvSpPr>
          <p:nvPr>
            <p:ph type="body" idx="2"/>
          </p:nvPr>
        </p:nvSpPr>
        <p:spPr>
          <a:xfrm>
            <a:off x="3886200" y="1676400"/>
            <a:ext cx="6400800" cy="44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457200">
              <a:spcBef>
                <a:spcPts val="0"/>
              </a:spcBef>
              <a:buSzPts val="1680"/>
              <a:buFont typeface="Wingdings" panose="05000000000000000000" pitchFamily="2" charset="2"/>
              <a:buChar char="q"/>
            </a:pPr>
            <a:r>
              <a:rPr lang="en-US" sz="2800" dirty="0"/>
              <a:t>Big Picture Outcomes for Independence</a:t>
            </a:r>
            <a:endParaRPr dirty="0"/>
          </a:p>
          <a:p>
            <a:pPr marL="319088" indent="-212408">
              <a:spcBef>
                <a:spcPts val="0"/>
              </a:spcBef>
              <a:buSzPts val="1680"/>
              <a:buNone/>
            </a:pPr>
            <a:endParaRPr sz="2800" dirty="0"/>
          </a:p>
          <a:p>
            <a:pPr indent="-457200">
              <a:spcBef>
                <a:spcPts val="0"/>
              </a:spcBef>
              <a:buSzPts val="1680"/>
              <a:buFont typeface="Wingdings" panose="05000000000000000000" pitchFamily="2" charset="2"/>
              <a:buChar char="q"/>
            </a:pPr>
            <a:r>
              <a:rPr lang="en-US" sz="2800" dirty="0"/>
              <a:t>Take Action</a:t>
            </a:r>
          </a:p>
          <a:p>
            <a:pPr indent="-457200">
              <a:spcBef>
                <a:spcPts val="0"/>
              </a:spcBef>
              <a:buSzPts val="1680"/>
              <a:buFont typeface="Wingdings" panose="05000000000000000000" pitchFamily="2" charset="2"/>
              <a:buChar char="q"/>
            </a:pPr>
            <a:r>
              <a:rPr lang="en-US" sz="2800" dirty="0"/>
              <a:t>Explore Options</a:t>
            </a:r>
          </a:p>
          <a:p>
            <a:pPr indent="-457200">
              <a:spcBef>
                <a:spcPts val="0"/>
              </a:spcBef>
              <a:buSzPts val="1680"/>
              <a:buFont typeface="Wingdings" panose="05000000000000000000" pitchFamily="2" charset="2"/>
              <a:buChar char="q"/>
            </a:pPr>
            <a:r>
              <a:rPr lang="en-US" sz="2800" dirty="0"/>
              <a:t>Take advantage of resources!</a:t>
            </a:r>
            <a:endParaRPr dirty="0"/>
          </a:p>
          <a:p>
            <a:pPr marL="0" indent="0">
              <a:spcBef>
                <a:spcPts val="0"/>
              </a:spcBef>
              <a:buSzPts val="1680"/>
              <a:buNone/>
            </a:pPr>
            <a:endParaRPr sz="2800" dirty="0"/>
          </a:p>
          <a:p>
            <a:pPr indent="-457200">
              <a:spcBef>
                <a:spcPts val="0"/>
              </a:spcBef>
              <a:buSzPts val="1680"/>
              <a:buFont typeface="Wingdings" panose="05000000000000000000" pitchFamily="2" charset="2"/>
              <a:buChar char="q"/>
            </a:pPr>
            <a:r>
              <a:rPr lang="en-US" sz="2800" dirty="0"/>
              <a:t>What is </a:t>
            </a:r>
            <a:r>
              <a:rPr lang="en-US" sz="2800" i="1" dirty="0"/>
              <a:t>your</a:t>
            </a:r>
            <a:r>
              <a:rPr lang="en-US" sz="2800" dirty="0"/>
              <a:t> action plan?</a:t>
            </a:r>
            <a:endParaRPr dirty="0"/>
          </a:p>
          <a:p>
            <a:pPr marL="709614" lvl="1" indent="-342900">
              <a:spcBef>
                <a:spcPts val="0"/>
              </a:spcBef>
              <a:buClr>
                <a:schemeClr val="accent2"/>
              </a:buClr>
              <a:buSzPts val="1680"/>
              <a:buFont typeface="Wingdings" panose="05000000000000000000" pitchFamily="2" charset="2"/>
              <a:buChar char="Ø"/>
            </a:pPr>
            <a:r>
              <a:rPr lang="en-US" sz="2400" dirty="0"/>
              <a:t>Next steps for this school year</a:t>
            </a:r>
            <a:endParaRPr dirty="0"/>
          </a:p>
        </p:txBody>
      </p:sp>
      <p:sp>
        <p:nvSpPr>
          <p:cNvPr id="779" name="Google Shape;779;p94"/>
          <p:cNvSpPr txBox="1">
            <a:spLocks noGrp="1"/>
          </p:cNvSpPr>
          <p:nvPr>
            <p:ph type="sldNum" idx="12"/>
          </p:nvPr>
        </p:nvSpPr>
        <p:spPr>
          <a:xfrm>
            <a:off x="84992" y="1252026"/>
            <a:ext cx="533400" cy="318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80000"/>
              </a:lnSpc>
              <a:buClr>
                <a:srgbClr val="000000"/>
              </a:buClr>
              <a:buSzPts val="1200"/>
            </a:pPr>
            <a:fld id="{00000000-1234-1234-1234-123412341234}" type="slidenum">
              <a:rPr lang="en-US" sz="1200" kern="0">
                <a:solidFill>
                  <a:srgbClr val="000000"/>
                </a:solidFill>
              </a:rPr>
              <a:pPr>
                <a:lnSpc>
                  <a:spcPct val="80000"/>
                </a:lnSpc>
                <a:buClr>
                  <a:srgbClr val="000000"/>
                </a:buClr>
                <a:buSzPts val="1200"/>
              </a:pPr>
              <a:t>59</a:t>
            </a:fld>
            <a:endParaRPr sz="1200" kern="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>
            <a:extLst>
              <a:ext uri="{FF2B5EF4-FFF2-40B4-BE49-F238E27FC236}">
                <a16:creationId xmlns:a16="http://schemas.microsoft.com/office/drawing/2014/main" id="{442AFD9C-16C2-43FE-A7B8-43380A842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225" y="228600"/>
            <a:ext cx="8591550" cy="838200"/>
          </a:xfrm>
        </p:spPr>
        <p:txBody>
          <a:bodyPr/>
          <a:lstStyle/>
          <a:p>
            <a:r>
              <a:rPr lang="en-US" altLang="en-US" sz="4000" dirty="0">
                <a:cs typeface="Tunga" panose="020B0502040204020203" pitchFamily="34" charset="0"/>
              </a:rPr>
              <a:t>Record Keeping Tools During COVID-19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3232A6-C37C-455B-93AB-B19E598109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3700" y="1582909"/>
            <a:ext cx="6324600" cy="4933950"/>
          </a:xfrm>
        </p:spPr>
        <p:txBody>
          <a:bodyPr>
            <a:normAutofit lnSpcReduction="10000"/>
          </a:bodyPr>
          <a:lstStyle/>
          <a:p>
            <a:pPr marL="0" indent="0">
              <a:buNone/>
              <a:defRPr/>
            </a:pPr>
            <a:r>
              <a:rPr lang="en-US" altLang="en-US" sz="2400" dirty="0">
                <a:solidFill>
                  <a:schemeClr val="tx1"/>
                </a:solidFill>
              </a:rPr>
              <a:t>Log sheet to keep </a:t>
            </a:r>
            <a:r>
              <a:rPr lang="en-US" altLang="en-US" sz="2400" b="1" dirty="0">
                <a:solidFill>
                  <a:schemeClr val="tx1"/>
                </a:solidFill>
              </a:rPr>
              <a:t>track</a:t>
            </a:r>
            <a:r>
              <a:rPr lang="en-US" altLang="en-US" sz="2400" dirty="0">
                <a:solidFill>
                  <a:schemeClr val="tx1"/>
                </a:solidFill>
              </a:rPr>
              <a:t> of your child’s</a:t>
            </a:r>
            <a:r>
              <a:rPr lang="en-US" altLang="en-US" sz="2400" b="1" dirty="0">
                <a:solidFill>
                  <a:schemeClr val="tx1"/>
                </a:solidFill>
              </a:rPr>
              <a:t> goal progress</a:t>
            </a:r>
            <a:r>
              <a:rPr lang="en-US" altLang="en-US" sz="2400" dirty="0">
                <a:solidFill>
                  <a:schemeClr val="tx1"/>
                </a:solidFill>
              </a:rPr>
              <a:t>. It’s important to know where your child was performing on their IEP goals when schools closed in March 2020 and where your child is performing right now/when school starts in the fall</a:t>
            </a:r>
          </a:p>
          <a:p>
            <a:pPr marL="0" indent="0">
              <a:buNone/>
              <a:defRPr/>
            </a:pPr>
            <a:r>
              <a:rPr lang="en-US" altLang="en-US" sz="2000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https://www.pti-nebraska.org/goals-tracking-sheet/</a:t>
            </a:r>
            <a:r>
              <a:rPr lang="en-US" altLang="en-US" sz="2000" dirty="0">
                <a:solidFill>
                  <a:srgbClr val="0070C0"/>
                </a:solidFill>
              </a:rPr>
              <a:t>  </a:t>
            </a:r>
          </a:p>
          <a:p>
            <a:pPr marL="0" indent="0">
              <a:buNone/>
              <a:defRPr/>
            </a:pPr>
            <a:r>
              <a:rPr lang="en-US" altLang="en-US" sz="2000" dirty="0">
                <a:solidFill>
                  <a:schemeClr val="tx1"/>
                </a:solidFill>
              </a:rPr>
              <a:t>	</a:t>
            </a:r>
          </a:p>
          <a:p>
            <a:pPr marL="0" indent="0">
              <a:buNone/>
              <a:defRPr/>
            </a:pPr>
            <a:r>
              <a:rPr lang="en-US" altLang="en-US" sz="2400" dirty="0">
                <a:solidFill>
                  <a:schemeClr val="tx1"/>
                </a:solidFill>
              </a:rPr>
              <a:t>Log sheet to </a:t>
            </a:r>
            <a:r>
              <a:rPr lang="en-US" altLang="en-US" sz="2400" b="1" dirty="0">
                <a:solidFill>
                  <a:schemeClr val="tx1"/>
                </a:solidFill>
              </a:rPr>
              <a:t>track</a:t>
            </a:r>
            <a:r>
              <a:rPr lang="en-US" altLang="en-US" sz="2400" dirty="0">
                <a:solidFill>
                  <a:schemeClr val="tx1"/>
                </a:solidFill>
              </a:rPr>
              <a:t> your child’s </a:t>
            </a:r>
            <a:r>
              <a:rPr lang="en-US" altLang="en-US" sz="2400" b="1" dirty="0">
                <a:solidFill>
                  <a:schemeClr val="tx1"/>
                </a:solidFill>
              </a:rPr>
              <a:t>supports </a:t>
            </a:r>
            <a:r>
              <a:rPr lang="en-US" altLang="en-US" sz="2400" dirty="0">
                <a:solidFill>
                  <a:schemeClr val="tx1"/>
                </a:solidFill>
              </a:rPr>
              <a:t>and </a:t>
            </a:r>
            <a:r>
              <a:rPr lang="en-US" altLang="en-US" sz="2400" b="1" dirty="0">
                <a:solidFill>
                  <a:schemeClr val="tx1"/>
                </a:solidFill>
              </a:rPr>
              <a:t>services</a:t>
            </a:r>
            <a:r>
              <a:rPr lang="en-US" altLang="en-US" sz="2400" dirty="0">
                <a:solidFill>
                  <a:schemeClr val="tx1"/>
                </a:solidFill>
              </a:rPr>
              <a:t> that they </a:t>
            </a:r>
            <a:r>
              <a:rPr lang="en-US" altLang="en-US" sz="2400" b="1" dirty="0">
                <a:solidFill>
                  <a:schemeClr val="tx1"/>
                </a:solidFill>
              </a:rPr>
              <a:t>received or did not receive</a:t>
            </a:r>
            <a:r>
              <a:rPr lang="en-US" altLang="en-US" sz="2400" dirty="0">
                <a:solidFill>
                  <a:schemeClr val="tx1"/>
                </a:solidFill>
              </a:rPr>
              <a:t> during the time school are closed due to the pandemic</a:t>
            </a:r>
          </a:p>
          <a:p>
            <a:pPr marL="0" indent="0">
              <a:buNone/>
              <a:defRPr/>
            </a:pPr>
            <a:r>
              <a:rPr lang="en-US" altLang="en-US" sz="200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https://www.pti-nebraska.org/covid-19-closure-log-sheets/</a:t>
            </a:r>
            <a:r>
              <a:rPr lang="en-US" altLang="en-US" sz="2000" dirty="0">
                <a:solidFill>
                  <a:srgbClr val="0070C0"/>
                </a:solidFill>
              </a:rPr>
              <a:t> </a:t>
            </a: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50998-8096-4854-9863-9625C19B4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/>
          <a:p>
            <a:r>
              <a:rPr lang="en-US" sz="4200" dirty="0"/>
              <a:t>Preparing for Independence:  </a:t>
            </a:r>
            <a:r>
              <a:rPr lang="en-US" dirty="0"/>
              <a:t>NOW!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B838F4-5EB8-4882-89CE-B12A8E6949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6864" y="1393826"/>
            <a:ext cx="10871200" cy="5029200"/>
          </a:xfrm>
        </p:spPr>
        <p:txBody>
          <a:bodyPr/>
          <a:lstStyle/>
          <a:p>
            <a:pPr lvl="2">
              <a:buFont typeface="Wingdings" panose="05000000000000000000" pitchFamily="2" charset="2"/>
              <a:buChar char="q"/>
            </a:pPr>
            <a:r>
              <a:rPr lang="en-US" sz="3200" dirty="0"/>
              <a:t>Be involved!</a:t>
            </a:r>
          </a:p>
          <a:p>
            <a:pPr lvl="3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sz="2600" dirty="0"/>
              <a:t>Discuss long-term plans with your child</a:t>
            </a:r>
          </a:p>
          <a:p>
            <a:pPr lvl="3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sz="2600" dirty="0"/>
              <a:t>Participate in IEP and Transition Planning process </a:t>
            </a:r>
          </a:p>
          <a:p>
            <a:pPr lvl="3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sz="2600" dirty="0"/>
              <a:t>Identify strengths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en-US" sz="3200" dirty="0"/>
              <a:t>Be part of the team! </a:t>
            </a:r>
          </a:p>
          <a:p>
            <a:pPr lvl="3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sz="2600" dirty="0"/>
              <a:t>Network</a:t>
            </a:r>
          </a:p>
          <a:p>
            <a:pPr lvl="3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sz="2600" dirty="0"/>
              <a:t>Get input from family, friends, neighbors, teachers, people who have known your young adult in a variety of situations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en-US" sz="3200" dirty="0"/>
              <a:t>Be proactive!</a:t>
            </a:r>
          </a:p>
          <a:p>
            <a:pPr lvl="3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sz="2600" dirty="0"/>
              <a:t>Locate birth certificate and social security card</a:t>
            </a:r>
          </a:p>
          <a:p>
            <a:pPr lvl="3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sz="2600" dirty="0"/>
              <a:t>Get State ID (photo ID)</a:t>
            </a:r>
          </a:p>
          <a:p>
            <a:pPr lvl="2">
              <a:buFont typeface="Wingdings" panose="05000000000000000000" pitchFamily="2" charset="2"/>
              <a:buChar char="§"/>
            </a:pPr>
            <a:endParaRPr lang="en-US" sz="2600" dirty="0"/>
          </a:p>
          <a:p>
            <a:pPr lvl="2">
              <a:buFont typeface="Wingdings" panose="05000000000000000000" pitchFamily="2" charset="2"/>
              <a:buChar char="§"/>
            </a:pPr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C73DA8-BEDD-4CF7-AF37-91B3B48D60E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z="1200" smtClean="0"/>
              <a:pPr/>
              <a:t>60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64242214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97"/>
          <p:cNvSpPr txBox="1">
            <a:spLocks noGrp="1"/>
          </p:cNvSpPr>
          <p:nvPr>
            <p:ph type="title"/>
          </p:nvPr>
        </p:nvSpPr>
        <p:spPr>
          <a:xfrm>
            <a:off x="2895600" y="1600200"/>
            <a:ext cx="76200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  <a:buSzPts val="6000"/>
            </a:pPr>
            <a:r>
              <a:rPr lang="en-US" sz="6000" dirty="0">
                <a:solidFill>
                  <a:schemeClr val="dk1"/>
                </a:solidFill>
              </a:rPr>
              <a:t>Thank you!</a:t>
            </a:r>
            <a:endParaRPr lang="en-US" dirty="0"/>
          </a:p>
        </p:txBody>
      </p:sp>
      <p:sp>
        <p:nvSpPr>
          <p:cNvPr id="802" name="Google Shape;802;p97"/>
          <p:cNvSpPr txBox="1">
            <a:spLocks noGrp="1"/>
          </p:cNvSpPr>
          <p:nvPr>
            <p:ph type="body" idx="1"/>
          </p:nvPr>
        </p:nvSpPr>
        <p:spPr>
          <a:xfrm>
            <a:off x="3468688" y="3798276"/>
            <a:ext cx="7123113" cy="1535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indent="-571500">
              <a:spcBef>
                <a:spcPts val="0"/>
              </a:spcBef>
              <a:buSzPts val="2640"/>
              <a:buFont typeface="Wingdings" panose="05000000000000000000" pitchFamily="2" charset="2"/>
              <a:buChar char="q"/>
            </a:pPr>
            <a:r>
              <a:rPr lang="en-US" sz="3400" dirty="0">
                <a:solidFill>
                  <a:schemeClr val="dk1"/>
                </a:solidFill>
              </a:rPr>
              <a:t>Questions?</a:t>
            </a:r>
            <a:endParaRPr sz="3400" dirty="0"/>
          </a:p>
          <a:p>
            <a:pPr marL="571500" indent="-571500">
              <a:buSzPts val="2640"/>
              <a:buFont typeface="Wingdings" panose="05000000000000000000" pitchFamily="2" charset="2"/>
              <a:buChar char="q"/>
            </a:pPr>
            <a:r>
              <a:rPr lang="en-US" sz="3400" dirty="0">
                <a:solidFill>
                  <a:schemeClr val="dk1"/>
                </a:solidFill>
              </a:rPr>
              <a:t>Comments</a:t>
            </a:r>
          </a:p>
        </p:txBody>
      </p:sp>
      <p:sp>
        <p:nvSpPr>
          <p:cNvPr id="803" name="Google Shape;803;p97"/>
          <p:cNvSpPr txBox="1"/>
          <p:nvPr/>
        </p:nvSpPr>
        <p:spPr>
          <a:xfrm>
            <a:off x="1524000" y="6447296"/>
            <a:ext cx="8787539" cy="410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</a:pPr>
            <a:endParaRPr sz="1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04" name="Google Shape;804;p97"/>
          <p:cNvSpPr txBox="1">
            <a:spLocks noGrp="1"/>
          </p:cNvSpPr>
          <p:nvPr>
            <p:ph type="sldNum" idx="12"/>
          </p:nvPr>
        </p:nvSpPr>
        <p:spPr>
          <a:xfrm>
            <a:off x="0" y="1752601"/>
            <a:ext cx="1676400" cy="70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-US" sz="1200" kern="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61</a:t>
            </a:fld>
            <a:endParaRPr sz="1200" kern="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04E55-7741-4BC5-A20D-A879C5C79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October - </a:t>
            </a:r>
            <a:r>
              <a:rPr lang="en-US" sz="3200" b="1" dirty="0"/>
              <a:t>N</a:t>
            </a:r>
            <a:r>
              <a:rPr lang="en-US" sz="3200" dirty="0"/>
              <a:t>ational </a:t>
            </a:r>
            <a:r>
              <a:rPr lang="en-US" sz="3200" b="1" dirty="0"/>
              <a:t>D</a:t>
            </a:r>
            <a:r>
              <a:rPr lang="en-US" sz="3200" dirty="0"/>
              <a:t>isability </a:t>
            </a:r>
            <a:r>
              <a:rPr lang="en-US" sz="3200" b="1" dirty="0"/>
              <a:t>E</a:t>
            </a:r>
            <a:r>
              <a:rPr lang="en-US" sz="3200" dirty="0"/>
              <a:t>mployment </a:t>
            </a:r>
            <a:r>
              <a:rPr lang="en-US" sz="3200" b="1" dirty="0"/>
              <a:t>A</a:t>
            </a:r>
            <a:r>
              <a:rPr lang="en-US" sz="3200" dirty="0"/>
              <a:t>wareness </a:t>
            </a:r>
            <a:r>
              <a:rPr lang="en-US" sz="3200" b="1" dirty="0"/>
              <a:t>M</a:t>
            </a:r>
            <a:r>
              <a:rPr lang="en-US" sz="3200" dirty="0"/>
              <a:t>onth</a:t>
            </a:r>
            <a:r>
              <a:rPr lang="en-US" dirty="0"/>
              <a:t>	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1D0AC-D7AD-4515-AC29-74C8EFCDE8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C33791-65AE-4AE7-9A7F-2ED9F31FED4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z="1200" smtClean="0"/>
              <a:pPr/>
              <a:t>7</a:t>
            </a:fld>
            <a:endParaRPr lang="en-US" sz="1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6901E2-1078-48FA-BE94-3DF84D78B1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864" y="1822098"/>
            <a:ext cx="9639101" cy="4691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022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B7E07-96EE-47C9-820A-C2D9CA64E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is work important?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1C9D3D-5E86-49EC-A6C8-C06EA554DD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71DB3D-9079-4779-8F1C-21F91883FF4E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3149600" y="1645920"/>
            <a:ext cx="8534400" cy="5106572"/>
          </a:xfrm>
        </p:spPr>
        <p:txBody>
          <a:bodyPr/>
          <a:lstStyle/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800" dirty="0"/>
              <a:t>Independent living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800" dirty="0"/>
              <a:t>Economic self-sufficiency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800" dirty="0"/>
              <a:t>Community participation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800" dirty="0"/>
              <a:t>Income and benefits 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800" dirty="0"/>
              <a:t>Confidence and sense of belonging in the community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800" dirty="0"/>
              <a:t>Social relationships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800" dirty="0"/>
              <a:t>Pride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800" dirty="0"/>
              <a:t>A role in the adult world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800" dirty="0"/>
              <a:t>Quality of life!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3D90BD-3104-4A8C-A1A4-69E47D666D4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z="1200" smtClean="0"/>
              <a:pPr/>
              <a:t>8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617263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9"/>
          <p:cNvSpPr txBox="1">
            <a:spLocks noGrp="1"/>
          </p:cNvSpPr>
          <p:nvPr>
            <p:ph type="title"/>
          </p:nvPr>
        </p:nvSpPr>
        <p:spPr>
          <a:xfrm>
            <a:off x="773723" y="228600"/>
            <a:ext cx="9516325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dirty="0"/>
              <a:t>Work is part of LIFE!</a:t>
            </a:r>
            <a:endParaRPr dirty="0"/>
          </a:p>
        </p:txBody>
      </p:sp>
      <p:sp>
        <p:nvSpPr>
          <p:cNvPr id="156" name="Google Shape;156;p19"/>
          <p:cNvSpPr txBox="1">
            <a:spLocks noGrp="1"/>
          </p:cNvSpPr>
          <p:nvPr>
            <p:ph type="sldNum" idx="12"/>
          </p:nvPr>
        </p:nvSpPr>
        <p:spPr>
          <a:xfrm>
            <a:off x="98474" y="1111348"/>
            <a:ext cx="604911" cy="5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80000"/>
              </a:lnSpc>
              <a:buClr>
                <a:srgbClr val="000000"/>
              </a:buClr>
              <a:buSzPts val="1200"/>
            </a:pPr>
            <a:fld id="{00000000-1234-1234-1234-123412341234}" type="slidenum">
              <a:rPr lang="en-US" sz="1200" kern="0">
                <a:solidFill>
                  <a:srgbClr val="000000"/>
                </a:solidFill>
              </a:rPr>
              <a:pPr>
                <a:lnSpc>
                  <a:spcPct val="80000"/>
                </a:lnSpc>
                <a:buClr>
                  <a:srgbClr val="000000"/>
                </a:buClr>
                <a:buSzPts val="1200"/>
              </a:pPr>
              <a:t>9</a:t>
            </a:fld>
            <a:endParaRPr sz="1200" kern="0" dirty="0">
              <a:solidFill>
                <a:srgbClr val="000000"/>
              </a:solidFill>
            </a:endParaRPr>
          </a:p>
        </p:txBody>
      </p:sp>
      <p:pic>
        <p:nvPicPr>
          <p:cNvPr id="157" name="Google Shape;157;p19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17304" y="2681706"/>
            <a:ext cx="4070734" cy="3086101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158" name="Google Shape;158;p19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6213347" y="1825859"/>
            <a:ext cx="3338615" cy="173110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3B64F1E-EED4-467A-9230-F960413F32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56626" y="3966011"/>
            <a:ext cx="2601712" cy="257574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1667980345"/>
      </p:ext>
    </p:extLst>
  </p:cSld>
  <p:clrMapOvr>
    <a:masterClrMapping/>
  </p:clrMapOvr>
</p:sld>
</file>

<file path=ppt/theme/theme1.xml><?xml version="1.0" encoding="utf-8"?>
<a:theme xmlns:a="http://schemas.openxmlformats.org/drawingml/2006/main" name="1_Median">
  <a:themeElements>
    <a:clrScheme name="Custom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DD8047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edian">
  <a:themeElements>
    <a:clrScheme name="Custom 6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7B3C16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C23962D725E52409044686F9AB6E770" ma:contentTypeVersion="12" ma:contentTypeDescription="Create a new document." ma:contentTypeScope="" ma:versionID="876bf5028b4247a207ac357ad1470e79">
  <xsd:schema xmlns:xsd="http://www.w3.org/2001/XMLSchema" xmlns:xs="http://www.w3.org/2001/XMLSchema" xmlns:p="http://schemas.microsoft.com/office/2006/metadata/properties" xmlns:ns2="705bd661-e6d0-4bd5-b382-ed31f4377786" xmlns:ns3="39d75417-8eaa-4ae1-8eac-f713a4ec4628" targetNamespace="http://schemas.microsoft.com/office/2006/metadata/properties" ma:root="true" ma:fieldsID="f3ac2f20e5e523fca0ede6ed4bbc8539" ns2:_="" ns3:_="">
    <xsd:import namespace="705bd661-e6d0-4bd5-b382-ed31f4377786"/>
    <xsd:import namespace="39d75417-8eaa-4ae1-8eac-f713a4ec462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5bd661-e6d0-4bd5-b382-ed31f43777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d75417-8eaa-4ae1-8eac-f713a4ec4628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20B83BC-FB13-4A9F-B3DB-819FD0ABC2D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E7A1A9A9-4189-49C1-BEE5-6119D4DBBE3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C109C3D-84CB-436D-B75D-2C0DFA766B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05bd661-e6d0-4bd5-b382-ed31f4377786"/>
    <ds:schemaRef ds:uri="39d75417-8eaa-4ae1-8eac-f713a4ec462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1092</TotalTime>
  <Words>3986</Words>
  <Application>Microsoft Office PowerPoint</Application>
  <PresentationFormat>Widescreen</PresentationFormat>
  <Paragraphs>579</Paragraphs>
  <Slides>61</Slides>
  <Notes>48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9" baseType="lpstr">
      <vt:lpstr>Arial</vt:lpstr>
      <vt:lpstr>Calibri</vt:lpstr>
      <vt:lpstr>Noto Sans Symbols</vt:lpstr>
      <vt:lpstr>Questrial</vt:lpstr>
      <vt:lpstr>Wingdings</vt:lpstr>
      <vt:lpstr>1_Median</vt:lpstr>
      <vt:lpstr>Median</vt:lpstr>
      <vt:lpstr>Acrobat Document</vt:lpstr>
      <vt:lpstr>Let’s Talk About Independence!  And Steps to Achieving It   </vt:lpstr>
      <vt:lpstr>PTI Nebraska</vt:lpstr>
      <vt:lpstr>PowerPoint Presentation</vt:lpstr>
      <vt:lpstr>Services provided by PTI Nebraska are FREE </vt:lpstr>
      <vt:lpstr>PTI RESOURCES for Going Back to School:  </vt:lpstr>
      <vt:lpstr>Record Keeping Tools During COVID-19 </vt:lpstr>
      <vt:lpstr>October - National Disability Employment Awareness Month </vt:lpstr>
      <vt:lpstr>Why is work important?</vt:lpstr>
      <vt:lpstr>Work is part of LIFE!</vt:lpstr>
      <vt:lpstr>Preparing for Independence: ACTION STEPS</vt:lpstr>
      <vt:lpstr>Preparing for Independence: ACTION STEPS!</vt:lpstr>
      <vt:lpstr>IEP and the Transition Plan</vt:lpstr>
      <vt:lpstr>IEP Planning Process</vt:lpstr>
      <vt:lpstr>Quality Assessment = Quality IEPs =  Better Outcomes for Students </vt:lpstr>
      <vt:lpstr>PowerPoint Presentation</vt:lpstr>
      <vt:lpstr>PowerPoint Presentation</vt:lpstr>
      <vt:lpstr>Activity</vt:lpstr>
      <vt:lpstr>PowerPoint Presentation</vt:lpstr>
      <vt:lpstr>Post-secondary/Transition IEP</vt:lpstr>
      <vt:lpstr>Preparing for Independence: ACTION STEPS </vt:lpstr>
      <vt:lpstr>Building a Support Network</vt:lpstr>
      <vt:lpstr>How Families Contribute to the Employment Process</vt:lpstr>
      <vt:lpstr>Family Activity – Inviting Support</vt:lpstr>
      <vt:lpstr>PowerPoint Presentation</vt:lpstr>
      <vt:lpstr>Preparing for Employment: OPTIONS</vt:lpstr>
      <vt:lpstr>Employment Possibilities</vt:lpstr>
      <vt:lpstr>Integrated Competitive Employment</vt:lpstr>
      <vt:lpstr>Supported and Customized Employment</vt:lpstr>
      <vt:lpstr>Meet Chris</vt:lpstr>
      <vt:lpstr>Meet Chris</vt:lpstr>
      <vt:lpstr>Self-Employment</vt:lpstr>
      <vt:lpstr>Self-Employment – Meet Ryan</vt:lpstr>
      <vt:lpstr>Business Within a Business –  Meet Tamara</vt:lpstr>
      <vt:lpstr>Employer-Initiated Employment Model:  Project SEARCH</vt:lpstr>
      <vt:lpstr>Project SEARCH</vt:lpstr>
      <vt:lpstr>Project SEARCH</vt:lpstr>
      <vt:lpstr>Preparing for Employment: OPTIONS</vt:lpstr>
      <vt:lpstr>Preparing for Employment: RESOURCES</vt:lpstr>
      <vt:lpstr>Vocational Rehabilitation (VR)</vt:lpstr>
      <vt:lpstr>Benefits Specialist  </vt:lpstr>
      <vt:lpstr>Work Incentives</vt:lpstr>
      <vt:lpstr>Work Incentives</vt:lpstr>
      <vt:lpstr>Assistive Technology (AT)</vt:lpstr>
      <vt:lpstr>PowerPoint Presentation</vt:lpstr>
      <vt:lpstr>Education and Training Options</vt:lpstr>
      <vt:lpstr>Postsecondary Accommodations </vt:lpstr>
      <vt:lpstr>Postsecondary Accommodations </vt:lpstr>
      <vt:lpstr>Parent Training Information (PTI)</vt:lpstr>
      <vt:lpstr>Upcoming FEAT Workshops will be available soon! </vt:lpstr>
      <vt:lpstr>Family Employment Awareness Training FEAT</vt:lpstr>
      <vt:lpstr>Identifying Resources Activity</vt:lpstr>
      <vt:lpstr>PowerPoint Presentation</vt:lpstr>
      <vt:lpstr>Nebraska Department of Health &amp; Human Services - Division of Developmental Disabilities (DD)</vt:lpstr>
      <vt:lpstr>Community Rehabilitation Providers (CRP)</vt:lpstr>
      <vt:lpstr>Nebraska Medicaid</vt:lpstr>
      <vt:lpstr>Home and Community Based Services Waiver (HCBS)</vt:lpstr>
      <vt:lpstr>Residential/ Personal Assistance Services</vt:lpstr>
      <vt:lpstr>Transportation</vt:lpstr>
      <vt:lpstr>Planning for Tomorrow: Set Your Child up for SUCCESS! </vt:lpstr>
      <vt:lpstr>Preparing for Independence:  NOW!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Holly Schwietz</dc:creator>
  <cp:lastModifiedBy>Holly Schwietz</cp:lastModifiedBy>
  <cp:revision>57</cp:revision>
  <dcterms:created xsi:type="dcterms:W3CDTF">2019-09-25T18:41:26Z</dcterms:created>
  <dcterms:modified xsi:type="dcterms:W3CDTF">2020-10-20T18:30:33Z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0x0101008C23962D725E52409044686F9AB6E770</vt:lpwstr>
  </property>
</Properties>
</file>