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75" r:id="rId4"/>
    <p:sldId id="260" r:id="rId5"/>
    <p:sldId id="276" r:id="rId6"/>
    <p:sldId id="277" r:id="rId7"/>
    <p:sldId id="27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222"/>
    <a:srgbClr val="233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633C2-A92C-4470-975E-B08F05005F97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37914-C946-439C-A4D9-386FFF7EA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3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9060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85535" y="841009"/>
            <a:ext cx="8020929" cy="2387600"/>
          </a:xfrm>
        </p:spPr>
        <p:txBody>
          <a:bodyPr/>
          <a:lstStyle/>
          <a:p>
            <a:r>
              <a:rPr lang="en-US" b="1" dirty="0">
                <a:latin typeface="+mn-lt"/>
                <a:cs typeface="Arial" panose="020B0604020202020204" pitchFamily="34" charset="0"/>
              </a:rPr>
              <a:t>Advocacy</a:t>
            </a:r>
            <a:endParaRPr lang="en-US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7332" y="3629392"/>
            <a:ext cx="6297334" cy="191249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3600" b="1" dirty="0"/>
              <a:t>Brad Meurrens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Public Policy Director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200" dirty="0"/>
              <a:t>Disability Rights Nebraska</a:t>
            </a:r>
          </a:p>
        </p:txBody>
      </p:sp>
    </p:spTree>
    <p:extLst>
      <p:ext uri="{BB962C8B-B14F-4D97-AF65-F5344CB8AC3E}">
        <p14:creationId xmlns:p14="http://schemas.microsoft.com/office/powerpoint/2010/main" val="3898542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z="3400" b="1" dirty="0"/>
              <a:t>What is it?</a:t>
            </a:r>
          </a:p>
          <a:p>
            <a:pPr marL="457200" lvl="1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i="1" dirty="0">
                <a:solidFill>
                  <a:schemeClr val="accent6"/>
                </a:solidFill>
              </a:rPr>
              <a:t>“to speak or write in favor of; support or urge by argument; recommend publicly”</a:t>
            </a:r>
          </a:p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3400" b="1" dirty="0"/>
              <a:t>Why do it?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i="1" dirty="0">
                <a:solidFill>
                  <a:schemeClr val="accent6"/>
                </a:solidFill>
              </a:rPr>
              <a:t>The only way to make changes in your community or your life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r>
              <a:rPr lang="en-US" i="1" dirty="0">
                <a:solidFill>
                  <a:schemeClr val="accent6"/>
                </a:solidFill>
              </a:rPr>
              <a:t>The way that laws, regulations, and policies are made or changed at all levels (federal, state, city, school, etc.)</a:t>
            </a:r>
          </a:p>
          <a:p>
            <a:pPr lvl="1">
              <a:lnSpc>
                <a:spcPct val="100000"/>
              </a:lnSpc>
              <a:spcAft>
                <a:spcPts val="1200"/>
              </a:spcAft>
            </a:pP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2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Who can do it?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accent6"/>
                </a:solidFill>
              </a:rPr>
              <a:t>Anyone, there are no required credentials</a:t>
            </a:r>
          </a:p>
          <a:p>
            <a:pPr marL="0" indent="0">
              <a:spcBef>
                <a:spcPts val="6000"/>
              </a:spcBef>
              <a:buNone/>
            </a:pPr>
            <a:r>
              <a:rPr lang="en-US" b="1" dirty="0"/>
              <a:t>Where can it be done?</a:t>
            </a:r>
          </a:p>
          <a:p>
            <a:pPr marL="457200" lvl="1" indent="0">
              <a:buNone/>
            </a:pPr>
            <a:r>
              <a:rPr lang="en-US" i="1" dirty="0">
                <a:solidFill>
                  <a:schemeClr val="accent6"/>
                </a:solidFill>
              </a:rPr>
              <a:t>Anywhere &amp; Everywhere </a:t>
            </a:r>
          </a:p>
          <a:p>
            <a:pPr lvl="2"/>
            <a:r>
              <a:rPr lang="en-US" sz="2400" dirty="0"/>
              <a:t>Legislature</a:t>
            </a:r>
          </a:p>
          <a:p>
            <a:pPr lvl="2"/>
            <a:r>
              <a:rPr lang="en-US" sz="2400" dirty="0"/>
              <a:t>Town or city council meeting</a:t>
            </a:r>
          </a:p>
          <a:p>
            <a:pPr lvl="2"/>
            <a:r>
              <a:rPr lang="en-US" sz="2400" dirty="0"/>
              <a:t>School</a:t>
            </a:r>
          </a:p>
          <a:p>
            <a:pPr lvl="2"/>
            <a:r>
              <a:rPr lang="en-US" sz="2400" dirty="0"/>
              <a:t>Doctor’s office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906645"/>
          </a:xfrm>
        </p:spPr>
        <p:txBody>
          <a:bodyPr/>
          <a:lstStyle/>
          <a:p>
            <a:r>
              <a:rPr lang="en-US" dirty="0"/>
              <a:t>YOU are the expert about living with a disability, your disability</a:t>
            </a:r>
          </a:p>
          <a:p>
            <a:r>
              <a:rPr lang="en-US" dirty="0"/>
              <a:t>No one can tell you that you are wrong—it’s YOUR experience</a:t>
            </a:r>
          </a:p>
          <a:p>
            <a:r>
              <a:rPr lang="en-US" dirty="0"/>
              <a:t>That’s why it’s important you tell your “story”</a:t>
            </a:r>
          </a:p>
          <a:p>
            <a:pPr>
              <a:spcBef>
                <a:spcPts val="3600"/>
              </a:spcBef>
            </a:pPr>
            <a:r>
              <a:rPr lang="en-US" dirty="0"/>
              <a:t>Stoplight in city</a:t>
            </a:r>
          </a:p>
          <a:p>
            <a:r>
              <a:rPr lang="en-US" dirty="0"/>
              <a:t>Conference Center in Omaha</a:t>
            </a:r>
          </a:p>
          <a:p>
            <a:r>
              <a:rPr lang="en-US" dirty="0"/>
              <a:t>Legislature</a:t>
            </a:r>
          </a:p>
          <a:p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4526280" y="2572068"/>
            <a:ext cx="164592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526280" y="5353050"/>
            <a:ext cx="1645920" cy="5486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32320" y="4617720"/>
            <a:ext cx="2823210" cy="114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59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b="1" dirty="0"/>
              <a:t>When should it be done?</a:t>
            </a:r>
          </a:p>
          <a:p>
            <a:pPr marL="457200" lvl="1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US" sz="3200" i="1" dirty="0">
                <a:solidFill>
                  <a:schemeClr val="accent6"/>
                </a:solidFill>
              </a:rPr>
              <a:t>There are no time limits or conditions; any time a change is needed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3600" b="1" dirty="0"/>
              <a:t>How is it done?</a:t>
            </a:r>
          </a:p>
          <a:p>
            <a:pPr marL="457200" lvl="1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3100" i="1" dirty="0">
                <a:solidFill>
                  <a:schemeClr val="accent6"/>
                </a:solidFill>
              </a:rPr>
              <a:t>Act! Speak! Show up! Engage!</a:t>
            </a:r>
          </a:p>
          <a:p>
            <a:pPr marL="914400" lvl="2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900" dirty="0"/>
              <a:t>Decide what you feel comfortable DOING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0830" y="1825625"/>
            <a:ext cx="4530090" cy="43513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200" b="1" dirty="0"/>
              <a:t>Communication</a:t>
            </a:r>
          </a:p>
          <a:p>
            <a:pPr lvl="1"/>
            <a:r>
              <a:rPr lang="en-US" sz="3200" dirty="0"/>
              <a:t>Op-eds, blog, letters to editor, letters to senators/policymakers</a:t>
            </a:r>
          </a:p>
          <a:p>
            <a:pPr lvl="1"/>
            <a:r>
              <a:rPr lang="en-US" sz="3200" dirty="0"/>
              <a:t>State legislature, City Council, etc.</a:t>
            </a:r>
          </a:p>
          <a:p>
            <a:pPr lvl="1"/>
            <a:r>
              <a:rPr lang="en-US" sz="3200" dirty="0"/>
              <a:t>Phone call to policymakers</a:t>
            </a:r>
          </a:p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Meetings and organizations</a:t>
            </a:r>
          </a:p>
          <a:p>
            <a:pPr lvl="1"/>
            <a:r>
              <a:rPr lang="en-US" sz="3200" dirty="0"/>
              <a:t>Get to know your advocacy organizations</a:t>
            </a:r>
          </a:p>
          <a:p>
            <a:pPr lvl="1"/>
            <a:r>
              <a:rPr lang="en-US" sz="3200" dirty="0"/>
              <a:t>Show up / participate in meetings</a:t>
            </a:r>
          </a:p>
          <a:p>
            <a:pPr lvl="1"/>
            <a:r>
              <a:rPr lang="en-US" sz="3200" dirty="0"/>
              <a:t>Meet with policymakers</a:t>
            </a:r>
          </a:p>
          <a:p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A2BE5A3-41F5-46E3-96CD-B6FEB462FABA}"/>
              </a:ext>
            </a:extLst>
          </p:cNvPr>
          <p:cNvCxnSpPr>
            <a:cxnSpLocks/>
          </p:cNvCxnSpPr>
          <p:nvPr/>
        </p:nvCxnSpPr>
        <p:spPr>
          <a:xfrm flipV="1">
            <a:off x="5042517" y="2121763"/>
            <a:ext cx="1677879" cy="225492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F004530-AF39-4BF2-997B-587FB1B32B19}"/>
              </a:ext>
            </a:extLst>
          </p:cNvPr>
          <p:cNvCxnSpPr>
            <a:cxnSpLocks/>
          </p:cNvCxnSpPr>
          <p:nvPr/>
        </p:nvCxnSpPr>
        <p:spPr>
          <a:xfrm flipV="1">
            <a:off x="5042517" y="4101483"/>
            <a:ext cx="1500326" cy="275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626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20F3-EEAB-41C6-B7A0-4D12EB3B2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Things to Remember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1ACDB-768F-439C-B567-DA74EF9041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dirty="0"/>
              <a:t>You don’t need to have any special credentials in order to have something to say or a solution to your issue. You have the right to be heard!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Senators and other policymakers DO want to hear personal stories and discussion of solutions from people “on the ground”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US" dirty="0"/>
              <a:t>You don’t have to have all the answers! Solutions are designed over time and many discussions with multiple “players”.</a:t>
            </a:r>
            <a:endParaRPr lang="en-US" sz="3600" b="1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4" name="Shape 92">
            <a:extLst>
              <a:ext uri="{FF2B5EF4-FFF2-40B4-BE49-F238E27FC236}">
                <a16:creationId xmlns:a16="http://schemas.microsoft.com/office/drawing/2014/main" id="{9BA7F805-C826-47EC-965E-9788705FAC8A}"/>
              </a:ext>
            </a:extLst>
          </p:cNvPr>
          <p:cNvPicPr preferRelativeResize="0"/>
          <p:nvPr/>
        </p:nvPicPr>
        <p:blipFill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90355" y="4799510"/>
            <a:ext cx="1051457" cy="1258662"/>
          </a:xfrm>
          <a:prstGeom prst="rect">
            <a:avLst/>
          </a:prstGeom>
          <a:noFill/>
          <a:ln w="12700" cmpd="dbl">
            <a:gradFill>
              <a:gsLst>
                <a:gs pos="0">
                  <a:schemeClr val="tx1">
                    <a:lumMod val="50000"/>
                    <a:lumOff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Shape 94">
            <a:extLst>
              <a:ext uri="{FF2B5EF4-FFF2-40B4-BE49-F238E27FC236}">
                <a16:creationId xmlns:a16="http://schemas.microsoft.com/office/drawing/2014/main" id="{66361F87-9DD8-4ED8-88BB-23B940F0359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7198" y="5006096"/>
            <a:ext cx="1051457" cy="1070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95">
            <a:extLst>
              <a:ext uri="{FF2B5EF4-FFF2-40B4-BE49-F238E27FC236}">
                <a16:creationId xmlns:a16="http://schemas.microsoft.com/office/drawing/2014/main" id="{49621AFC-BD7F-4AAA-A3A8-DAAE1F7AFBBE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44041" y="4796302"/>
            <a:ext cx="1339677" cy="1285999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Plus 2">
            <a:extLst>
              <a:ext uri="{FF2B5EF4-FFF2-40B4-BE49-F238E27FC236}">
                <a16:creationId xmlns:a16="http://schemas.microsoft.com/office/drawing/2014/main" id="{E94380E4-27BE-4C88-B9B1-65074CD98991}"/>
              </a:ext>
            </a:extLst>
          </p:cNvPr>
          <p:cNvSpPr/>
          <p:nvPr/>
        </p:nvSpPr>
        <p:spPr>
          <a:xfrm>
            <a:off x="4534204" y="5258630"/>
            <a:ext cx="366270" cy="36134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4F8828"/>
              </a:solidFill>
            </a:endParaRPr>
          </a:p>
        </p:txBody>
      </p:sp>
      <p:sp>
        <p:nvSpPr>
          <p:cNvPr id="8" name="Equal 3">
            <a:extLst>
              <a:ext uri="{FF2B5EF4-FFF2-40B4-BE49-F238E27FC236}">
                <a16:creationId xmlns:a16="http://schemas.microsoft.com/office/drawing/2014/main" id="{F2642CA8-A0D1-4022-868F-A7B6D9E0BC8D}"/>
              </a:ext>
            </a:extLst>
          </p:cNvPr>
          <p:cNvSpPr/>
          <p:nvPr/>
        </p:nvSpPr>
        <p:spPr>
          <a:xfrm>
            <a:off x="6481451" y="5178654"/>
            <a:ext cx="400910" cy="54996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55C6A4-F97C-41DC-B081-E51D77A6536C}"/>
              </a:ext>
            </a:extLst>
          </p:cNvPr>
          <p:cNvSpPr txBox="1"/>
          <p:nvPr/>
        </p:nvSpPr>
        <p:spPr>
          <a:xfrm>
            <a:off x="3397862" y="6154092"/>
            <a:ext cx="623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66E5F13-8245-4FEA-9B43-F524D9446CF3}"/>
              </a:ext>
            </a:extLst>
          </p:cNvPr>
          <p:cNvSpPr txBox="1"/>
          <p:nvPr/>
        </p:nvSpPr>
        <p:spPr>
          <a:xfrm>
            <a:off x="5080964" y="6154092"/>
            <a:ext cx="122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Story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D8C6D3-62D2-48D9-B131-6DA80D70E3D9}"/>
              </a:ext>
            </a:extLst>
          </p:cNvPr>
          <p:cNvSpPr txBox="1"/>
          <p:nvPr/>
        </p:nvSpPr>
        <p:spPr>
          <a:xfrm>
            <a:off x="7201917" y="6154092"/>
            <a:ext cx="1223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Full Picture</a:t>
            </a:r>
          </a:p>
        </p:txBody>
      </p:sp>
    </p:spTree>
    <p:extLst>
      <p:ext uri="{BB962C8B-B14F-4D97-AF65-F5344CB8AC3E}">
        <p14:creationId xmlns:p14="http://schemas.microsoft.com/office/powerpoint/2010/main" val="355198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30492-9D77-4AF7-B2BD-B33A984CED7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89607" y="1151731"/>
            <a:ext cx="10135032" cy="4554538"/>
          </a:xfrm>
        </p:spPr>
        <p:txBody>
          <a:bodyPr/>
          <a:lstStyle/>
          <a:p>
            <a:pPr marL="152396" indent="0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152396" indent="0" algn="ctr">
              <a:buNone/>
            </a:pPr>
            <a:r>
              <a:rPr lang="en-US" sz="4800" b="1" dirty="0">
                <a:solidFill>
                  <a:srgbClr val="0070C0"/>
                </a:solidFill>
              </a:rPr>
              <a:t>Solutions start by action </a:t>
            </a:r>
            <a:r>
              <a:rPr lang="en-US" sz="4800" b="1" u="sng" dirty="0">
                <a:solidFill>
                  <a:srgbClr val="00B050"/>
                </a:solidFill>
              </a:rPr>
              <a:t>SOMEWHERE</a:t>
            </a:r>
            <a:r>
              <a:rPr lang="en-US" sz="4800" b="1" dirty="0">
                <a:solidFill>
                  <a:srgbClr val="0070C0"/>
                </a:solidFill>
              </a:rPr>
              <a:t> by </a:t>
            </a:r>
            <a:r>
              <a:rPr lang="en-US" sz="4800" b="1" u="sng" dirty="0">
                <a:solidFill>
                  <a:srgbClr val="00B050"/>
                </a:solidFill>
              </a:rPr>
              <a:t>SOMEBODY</a:t>
            </a:r>
          </a:p>
          <a:p>
            <a:pPr marL="152396" indent="0">
              <a:buNone/>
            </a:pPr>
            <a:endParaRPr lang="en-US" sz="4800" b="1" dirty="0">
              <a:solidFill>
                <a:srgbClr val="0070C0"/>
              </a:solidFill>
            </a:endParaRPr>
          </a:p>
          <a:p>
            <a:pPr marL="152396" indent="0" algn="ctr">
              <a:buNone/>
            </a:pPr>
            <a:r>
              <a:rPr lang="en-US" sz="4800" b="1" i="1" dirty="0">
                <a:solidFill>
                  <a:srgbClr val="C00000"/>
                </a:solidFill>
              </a:rPr>
              <a:t>Might as well be you?</a:t>
            </a:r>
          </a:p>
        </p:txBody>
      </p:sp>
    </p:spTree>
    <p:extLst>
      <p:ext uri="{BB962C8B-B14F-4D97-AF65-F5344CB8AC3E}">
        <p14:creationId xmlns:p14="http://schemas.microsoft.com/office/powerpoint/2010/main" val="3745709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Advocacy Strategy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200" b="1" dirty="0"/>
              <a:t>How will I connect with them?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Writing?, calling? meeting?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Do I want to raise awareness of this issue and need for change to others?</a:t>
            </a:r>
          </a:p>
          <a:p>
            <a:pPr marL="514350" indent="-514350">
              <a:buFont typeface="+mj-lt"/>
              <a:buAutoNum type="arabicPeriod" startAt="4"/>
            </a:pPr>
            <a:endParaRPr lang="en-US" sz="3200" b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b="1" dirty="0"/>
              <a:t>Do I need assistance?  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Who can (or will) help me?</a:t>
            </a:r>
          </a:p>
          <a:p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What do I want to happen?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List your goals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Make sure goals are</a:t>
            </a:r>
          </a:p>
          <a:p>
            <a:pPr lvl="2">
              <a:buSzPct val="75000"/>
              <a:buFont typeface="Wingdings" panose="05000000000000000000" pitchFamily="2" charset="2"/>
              <a:buChar char="§"/>
            </a:pPr>
            <a:r>
              <a:rPr lang="en-US" sz="2800" i="1" dirty="0"/>
              <a:t>Clear</a:t>
            </a:r>
          </a:p>
          <a:p>
            <a:pPr lvl="2">
              <a:buSzPct val="75000"/>
              <a:buFont typeface="Wingdings" panose="05000000000000000000" pitchFamily="2" charset="2"/>
              <a:buChar char="§"/>
            </a:pPr>
            <a:r>
              <a:rPr lang="en-US" sz="2800" i="1" dirty="0"/>
              <a:t>Achievable</a:t>
            </a:r>
          </a:p>
          <a:p>
            <a:pPr lvl="2">
              <a:buSzPct val="75000"/>
              <a:buFont typeface="Wingdings" panose="05000000000000000000" pitchFamily="2" charset="2"/>
              <a:buChar char="§"/>
            </a:pPr>
            <a:r>
              <a:rPr lang="en-US" sz="2800" i="1" dirty="0"/>
              <a:t>Reasonable</a:t>
            </a:r>
            <a:endParaRPr lang="en-US" sz="2800" b="1" i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Who can make my goals happen?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800" i="1" dirty="0"/>
              <a:t>Legislature? City Council?  Principal? School Board? Doctor? Teacher? Boss?</a:t>
            </a:r>
          </a:p>
        </p:txBody>
      </p:sp>
    </p:spTree>
    <p:extLst>
      <p:ext uri="{BB962C8B-B14F-4D97-AF65-F5344CB8AC3E}">
        <p14:creationId xmlns:p14="http://schemas.microsoft.com/office/powerpoint/2010/main" val="2558822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546</TotalTime>
  <Words>413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Advocacy</vt:lpstr>
      <vt:lpstr>Advocacy</vt:lpstr>
      <vt:lpstr>Advocacy</vt:lpstr>
      <vt:lpstr>Advocacy</vt:lpstr>
      <vt:lpstr>Things to Remember</vt:lpstr>
      <vt:lpstr>PowerPoint Presentation</vt:lpstr>
      <vt:lpstr>Advocacy Strategy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Advocacy, Community Engagement, and YOU!</dc:title>
  <dc:creator>Brad Meurrens</dc:creator>
  <cp:lastModifiedBy>Dawna Daily</cp:lastModifiedBy>
  <cp:revision>56</cp:revision>
  <dcterms:created xsi:type="dcterms:W3CDTF">2018-08-07T20:08:24Z</dcterms:created>
  <dcterms:modified xsi:type="dcterms:W3CDTF">2020-05-19T21:26:24Z</dcterms:modified>
</cp:coreProperties>
</file>