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67"/>
  </p:notesMasterIdLst>
  <p:sldIdLst>
    <p:sldId id="375" r:id="rId6"/>
    <p:sldId id="295" r:id="rId7"/>
    <p:sldId id="297" r:id="rId8"/>
    <p:sldId id="314" r:id="rId9"/>
    <p:sldId id="401" r:id="rId10"/>
    <p:sldId id="406" r:id="rId11"/>
    <p:sldId id="379" r:id="rId12"/>
    <p:sldId id="380" r:id="rId13"/>
    <p:sldId id="358" r:id="rId14"/>
    <p:sldId id="372" r:id="rId15"/>
    <p:sldId id="376" r:id="rId16"/>
    <p:sldId id="382" r:id="rId17"/>
    <p:sldId id="316" r:id="rId18"/>
    <p:sldId id="388" r:id="rId19"/>
    <p:sldId id="387" r:id="rId20"/>
    <p:sldId id="385" r:id="rId21"/>
    <p:sldId id="348" r:id="rId22"/>
    <p:sldId id="347" r:id="rId23"/>
    <p:sldId id="371" r:id="rId24"/>
    <p:sldId id="389" r:id="rId25"/>
    <p:sldId id="301" r:id="rId26"/>
    <p:sldId id="302" r:id="rId27"/>
    <p:sldId id="343" r:id="rId28"/>
    <p:sldId id="299" r:id="rId29"/>
    <p:sldId id="391" r:id="rId30"/>
    <p:sldId id="276" r:id="rId31"/>
    <p:sldId id="277" r:id="rId32"/>
    <p:sldId id="278" r:id="rId33"/>
    <p:sldId id="357" r:id="rId34"/>
    <p:sldId id="398" r:id="rId35"/>
    <p:sldId id="285" r:id="rId36"/>
    <p:sldId id="288" r:id="rId37"/>
    <p:sldId id="290" r:id="rId38"/>
    <p:sldId id="292" r:id="rId39"/>
    <p:sldId id="332" r:id="rId40"/>
    <p:sldId id="293" r:id="rId41"/>
    <p:sldId id="365" r:id="rId42"/>
    <p:sldId id="395" r:id="rId43"/>
    <p:sldId id="383" r:id="rId44"/>
    <p:sldId id="264" r:id="rId45"/>
    <p:sldId id="286" r:id="rId46"/>
    <p:sldId id="404" r:id="rId47"/>
    <p:sldId id="267" r:id="rId48"/>
    <p:sldId id="351" r:id="rId49"/>
    <p:sldId id="324" r:id="rId50"/>
    <p:sldId id="396" r:id="rId51"/>
    <p:sldId id="397" r:id="rId52"/>
    <p:sldId id="329" r:id="rId53"/>
    <p:sldId id="355" r:id="rId54"/>
    <p:sldId id="260" r:id="rId55"/>
    <p:sldId id="405" r:id="rId56"/>
    <p:sldId id="330" r:id="rId57"/>
    <p:sldId id="271" r:id="rId58"/>
    <p:sldId id="270" r:id="rId59"/>
    <p:sldId id="280" r:id="rId60"/>
    <p:sldId id="281" r:id="rId61"/>
    <p:sldId id="283" r:id="rId62"/>
    <p:sldId id="407" r:id="rId63"/>
    <p:sldId id="310" r:id="rId64"/>
    <p:sldId id="386" r:id="rId65"/>
    <p:sldId id="31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134768-74C0-4FB6-BC97-44E2E4B466B0}" v="58" dt="2020-10-20T18:21:17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Schwietz" userId="d7472d9d-2112-4cb0-8cbb-68acecde768c" providerId="ADAL" clId="{94134768-74C0-4FB6-BC97-44E2E4B466B0}"/>
    <pc:docChg chg="undo custSel delSld modSld sldOrd">
      <pc:chgData name="Holly Schwietz" userId="d7472d9d-2112-4cb0-8cbb-68acecde768c" providerId="ADAL" clId="{94134768-74C0-4FB6-BC97-44E2E4B466B0}" dt="2020-10-20T18:30:31.186" v="479" actId="2"/>
      <pc:docMkLst>
        <pc:docMk/>
      </pc:docMkLst>
      <pc:sldChg chg="modSp">
        <pc:chgData name="Holly Schwietz" userId="d7472d9d-2112-4cb0-8cbb-68acecde768c" providerId="ADAL" clId="{94134768-74C0-4FB6-BC97-44E2E4B466B0}" dt="2020-10-20T18:16:01.534" v="379" actId="14100"/>
        <pc:sldMkLst>
          <pc:docMk/>
          <pc:sldMk cId="0" sldId="270"/>
        </pc:sldMkLst>
        <pc:spChg chg="mod">
          <ac:chgData name="Holly Schwietz" userId="d7472d9d-2112-4cb0-8cbb-68acecde768c" providerId="ADAL" clId="{94134768-74C0-4FB6-BC97-44E2E4B466B0}" dt="2020-10-20T18:16:01.534" v="379" actId="14100"/>
          <ac:spMkLst>
            <pc:docMk/>
            <pc:sldMk cId="0" sldId="270"/>
            <ac:spMk id="426" creationId="{00000000-0000-0000-0000-000000000000}"/>
          </ac:spMkLst>
        </pc:spChg>
        <pc:spChg chg="mod">
          <ac:chgData name="Holly Schwietz" userId="d7472d9d-2112-4cb0-8cbb-68acecde768c" providerId="ADAL" clId="{94134768-74C0-4FB6-BC97-44E2E4B466B0}" dt="2020-10-20T18:02:09.162" v="236" actId="14100"/>
          <ac:spMkLst>
            <pc:docMk/>
            <pc:sldMk cId="0" sldId="270"/>
            <ac:spMk id="428" creationId="{00000000-0000-0000-0000-000000000000}"/>
          </ac:spMkLst>
        </pc:spChg>
      </pc:sldChg>
      <pc:sldChg chg="modSp ord">
        <pc:chgData name="Holly Schwietz" userId="d7472d9d-2112-4cb0-8cbb-68acecde768c" providerId="ADAL" clId="{94134768-74C0-4FB6-BC97-44E2E4B466B0}" dt="2020-10-20T18:16:24.773" v="383"/>
        <pc:sldMkLst>
          <pc:docMk/>
          <pc:sldMk cId="0" sldId="271"/>
        </pc:sldMkLst>
        <pc:spChg chg="mod">
          <ac:chgData name="Holly Schwietz" userId="d7472d9d-2112-4cb0-8cbb-68acecde768c" providerId="ADAL" clId="{94134768-74C0-4FB6-BC97-44E2E4B466B0}" dt="2020-10-20T18:02:47.534" v="238" actId="14100"/>
          <ac:spMkLst>
            <pc:docMk/>
            <pc:sldMk cId="0" sldId="271"/>
            <ac:spMk id="435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8:29:45.506" v="474" actId="20577"/>
        <pc:sldMkLst>
          <pc:docMk/>
          <pc:sldMk cId="0" sldId="276"/>
        </pc:sldMkLst>
        <pc:spChg chg="mod">
          <ac:chgData name="Holly Schwietz" userId="d7472d9d-2112-4cb0-8cbb-68acecde768c" providerId="ADAL" clId="{94134768-74C0-4FB6-BC97-44E2E4B466B0}" dt="2020-10-20T18:29:45.506" v="474" actId="20577"/>
          <ac:spMkLst>
            <pc:docMk/>
            <pc:sldMk cId="0" sldId="276"/>
            <ac:spMk id="285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8:27:33.923" v="464" actId="14100"/>
        <pc:sldMkLst>
          <pc:docMk/>
          <pc:sldMk cId="0" sldId="281"/>
        </pc:sldMkLst>
        <pc:spChg chg="mod">
          <ac:chgData name="Holly Schwietz" userId="d7472d9d-2112-4cb0-8cbb-68acecde768c" providerId="ADAL" clId="{94134768-74C0-4FB6-BC97-44E2E4B466B0}" dt="2020-10-20T18:27:33.923" v="464" actId="14100"/>
          <ac:spMkLst>
            <pc:docMk/>
            <pc:sldMk cId="0" sldId="281"/>
            <ac:spMk id="521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8:27:44.746" v="465" actId="1076"/>
        <pc:sldMkLst>
          <pc:docMk/>
          <pc:sldMk cId="0" sldId="283"/>
        </pc:sldMkLst>
        <pc:spChg chg="mod">
          <ac:chgData name="Holly Schwietz" userId="d7472d9d-2112-4cb0-8cbb-68acecde768c" providerId="ADAL" clId="{94134768-74C0-4FB6-BC97-44E2E4B466B0}" dt="2020-10-20T18:27:44.746" v="465" actId="1076"/>
          <ac:spMkLst>
            <pc:docMk/>
            <pc:sldMk cId="0" sldId="283"/>
            <ac:spMk id="540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8:16:13.834" v="382" actId="27636"/>
        <pc:sldMkLst>
          <pc:docMk/>
          <pc:sldMk cId="0" sldId="288"/>
        </pc:sldMkLst>
        <pc:spChg chg="mod">
          <ac:chgData name="Holly Schwietz" userId="d7472d9d-2112-4cb0-8cbb-68acecde768c" providerId="ADAL" clId="{94134768-74C0-4FB6-BC97-44E2E4B466B0}" dt="2020-10-20T18:16:13.834" v="382" actId="27636"/>
          <ac:spMkLst>
            <pc:docMk/>
            <pc:sldMk cId="0" sldId="288"/>
            <ac:spMk id="392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8:30:26.355" v="477" actId="2"/>
        <pc:sldMkLst>
          <pc:docMk/>
          <pc:sldMk cId="0" sldId="293"/>
        </pc:sldMkLst>
        <pc:spChg chg="mod">
          <ac:chgData name="Holly Schwietz" userId="d7472d9d-2112-4cb0-8cbb-68acecde768c" providerId="ADAL" clId="{94134768-74C0-4FB6-BC97-44E2E4B466B0}" dt="2020-10-20T18:30:26.355" v="477" actId="2"/>
          <ac:spMkLst>
            <pc:docMk/>
            <pc:sldMk cId="0" sldId="293"/>
            <ac:spMk id="435" creationId="{00000000-0000-0000-0000-000000000000}"/>
          </ac:spMkLst>
        </pc:spChg>
      </pc:sldChg>
      <pc:sldChg chg="modSp modAnim">
        <pc:chgData name="Holly Schwietz" userId="d7472d9d-2112-4cb0-8cbb-68acecde768c" providerId="ADAL" clId="{94134768-74C0-4FB6-BC97-44E2E4B466B0}" dt="2020-10-20T17:46:30.563" v="181" actId="20577"/>
        <pc:sldMkLst>
          <pc:docMk/>
          <pc:sldMk cId="0" sldId="295"/>
        </pc:sldMkLst>
        <pc:spChg chg="mod">
          <ac:chgData name="Holly Schwietz" userId="d7472d9d-2112-4cb0-8cbb-68acecde768c" providerId="ADAL" clId="{94134768-74C0-4FB6-BC97-44E2E4B466B0}" dt="2020-10-20T17:46:30.563" v="181" actId="20577"/>
          <ac:spMkLst>
            <pc:docMk/>
            <pc:sldMk cId="0" sldId="295"/>
            <ac:spMk id="65538" creationId="{C7C8B847-17A9-48C0-85A8-05DAB25CF5EB}"/>
          </ac:spMkLst>
        </pc:spChg>
        <pc:spChg chg="mod">
          <ac:chgData name="Holly Schwietz" userId="d7472d9d-2112-4cb0-8cbb-68acecde768c" providerId="ADAL" clId="{94134768-74C0-4FB6-BC97-44E2E4B466B0}" dt="2020-10-20T16:52:50.134" v="62" actId="14100"/>
          <ac:spMkLst>
            <pc:docMk/>
            <pc:sldMk cId="0" sldId="295"/>
            <ac:spMk id="65539" creationId="{DC77DCD0-2279-45EB-858B-74C938516713}"/>
          </ac:spMkLst>
        </pc:spChg>
      </pc:sldChg>
      <pc:sldChg chg="modSp">
        <pc:chgData name="Holly Schwietz" userId="d7472d9d-2112-4cb0-8cbb-68acecde768c" providerId="ADAL" clId="{94134768-74C0-4FB6-BC97-44E2E4B466B0}" dt="2020-10-20T17:36:31.595" v="96" actId="12"/>
        <pc:sldMkLst>
          <pc:docMk/>
          <pc:sldMk cId="0" sldId="297"/>
        </pc:sldMkLst>
        <pc:spChg chg="mod">
          <ac:chgData name="Holly Schwietz" userId="d7472d9d-2112-4cb0-8cbb-68acecde768c" providerId="ADAL" clId="{94134768-74C0-4FB6-BC97-44E2E4B466B0}" dt="2020-10-20T17:36:31.595" v="96" actId="12"/>
          <ac:spMkLst>
            <pc:docMk/>
            <pc:sldMk cId="0" sldId="297"/>
            <ac:spMk id="13314" creationId="{A2800E8A-5543-490E-BD79-75E6CCA17007}"/>
          </ac:spMkLst>
        </pc:spChg>
      </pc:sldChg>
      <pc:sldChg chg="modSp">
        <pc:chgData name="Holly Schwietz" userId="d7472d9d-2112-4cb0-8cbb-68acecde768c" providerId="ADAL" clId="{94134768-74C0-4FB6-BC97-44E2E4B466B0}" dt="2020-10-20T18:27:59.165" v="466" actId="20577"/>
        <pc:sldMkLst>
          <pc:docMk/>
          <pc:sldMk cId="0" sldId="310"/>
        </pc:sldMkLst>
        <pc:spChg chg="mod">
          <ac:chgData name="Holly Schwietz" userId="d7472d9d-2112-4cb0-8cbb-68acecde768c" providerId="ADAL" clId="{94134768-74C0-4FB6-BC97-44E2E4B466B0}" dt="2020-10-20T18:27:59.165" v="466" actId="20577"/>
          <ac:spMkLst>
            <pc:docMk/>
            <pc:sldMk cId="0" sldId="310"/>
            <ac:spMk id="777" creationId="{00000000-0000-0000-0000-000000000000}"/>
          </ac:spMkLst>
        </pc:spChg>
        <pc:spChg chg="mod">
          <ac:chgData name="Holly Schwietz" userId="d7472d9d-2112-4cb0-8cbb-68acecde768c" providerId="ADAL" clId="{94134768-74C0-4FB6-BC97-44E2E4B466B0}" dt="2020-10-20T18:17:32.131" v="410" actId="20577"/>
          <ac:spMkLst>
            <pc:docMk/>
            <pc:sldMk cId="0" sldId="310"/>
            <ac:spMk id="778" creationId="{00000000-0000-0000-0000-000000000000}"/>
          </ac:spMkLst>
        </pc:spChg>
      </pc:sldChg>
      <pc:sldChg chg="del">
        <pc:chgData name="Holly Schwietz" userId="d7472d9d-2112-4cb0-8cbb-68acecde768c" providerId="ADAL" clId="{94134768-74C0-4FB6-BC97-44E2E4B466B0}" dt="2020-10-20T18:17:10.786" v="387" actId="2696"/>
        <pc:sldMkLst>
          <pc:docMk/>
          <pc:sldMk cId="0" sldId="311"/>
        </pc:sldMkLst>
      </pc:sldChg>
      <pc:sldChg chg="delSp modSp">
        <pc:chgData name="Holly Schwietz" userId="d7472d9d-2112-4cb0-8cbb-68acecde768c" providerId="ADAL" clId="{94134768-74C0-4FB6-BC97-44E2E4B466B0}" dt="2020-10-20T17:46:53.660" v="182" actId="207"/>
        <pc:sldMkLst>
          <pc:docMk/>
          <pc:sldMk cId="0" sldId="314"/>
        </pc:sldMkLst>
        <pc:spChg chg="mod">
          <ac:chgData name="Holly Schwietz" userId="d7472d9d-2112-4cb0-8cbb-68acecde768c" providerId="ADAL" clId="{94134768-74C0-4FB6-BC97-44E2E4B466B0}" dt="2020-10-20T17:46:53.660" v="182" actId="207"/>
          <ac:spMkLst>
            <pc:docMk/>
            <pc:sldMk cId="0" sldId="314"/>
            <ac:spMk id="2" creationId="{DB9558F5-71A9-4392-BA4A-B2FDBD3E7BD4}"/>
          </ac:spMkLst>
        </pc:spChg>
        <pc:spChg chg="mod">
          <ac:chgData name="Holly Schwietz" userId="d7472d9d-2112-4cb0-8cbb-68acecde768c" providerId="ADAL" clId="{94134768-74C0-4FB6-BC97-44E2E4B466B0}" dt="2020-10-20T17:37:47.488" v="99" actId="14100"/>
          <ac:spMkLst>
            <pc:docMk/>
            <pc:sldMk cId="0" sldId="314"/>
            <ac:spMk id="12290" creationId="{1F142151-28BD-442E-A5B2-286F25F02441}"/>
          </ac:spMkLst>
        </pc:spChg>
        <pc:spChg chg="mod">
          <ac:chgData name="Holly Schwietz" userId="d7472d9d-2112-4cb0-8cbb-68acecde768c" providerId="ADAL" clId="{94134768-74C0-4FB6-BC97-44E2E4B466B0}" dt="2020-10-20T17:38:32.436" v="114" actId="20577"/>
          <ac:spMkLst>
            <pc:docMk/>
            <pc:sldMk cId="0" sldId="314"/>
            <ac:spMk id="17413" creationId="{ABE79948-CB89-41F7-AB14-ACB95763770F}"/>
          </ac:spMkLst>
        </pc:spChg>
        <pc:picChg chg="del">
          <ac:chgData name="Holly Schwietz" userId="d7472d9d-2112-4cb0-8cbb-68acecde768c" providerId="ADAL" clId="{94134768-74C0-4FB6-BC97-44E2E4B466B0}" dt="2020-10-20T17:38:35.448" v="115" actId="478"/>
          <ac:picMkLst>
            <pc:docMk/>
            <pc:sldMk cId="0" sldId="314"/>
            <ac:picMk id="23555" creationId="{580AC756-C349-4544-9E28-B2B3BB92BFA1}"/>
          </ac:picMkLst>
        </pc:picChg>
      </pc:sldChg>
      <pc:sldChg chg="modSp ord">
        <pc:chgData name="Holly Schwietz" userId="d7472d9d-2112-4cb0-8cbb-68acecde768c" providerId="ADAL" clId="{94134768-74C0-4FB6-BC97-44E2E4B466B0}" dt="2020-10-20T18:30:31.186" v="479" actId="2"/>
        <pc:sldMkLst>
          <pc:docMk/>
          <pc:sldMk cId="0" sldId="324"/>
        </pc:sldMkLst>
        <pc:spChg chg="mod">
          <ac:chgData name="Holly Schwietz" userId="d7472d9d-2112-4cb0-8cbb-68acecde768c" providerId="ADAL" clId="{94134768-74C0-4FB6-BC97-44E2E4B466B0}" dt="2020-10-20T18:30:31.186" v="479" actId="2"/>
          <ac:spMkLst>
            <pc:docMk/>
            <pc:sldMk cId="0" sldId="324"/>
            <ac:spMk id="699" creationId="{00000000-0000-0000-0000-000000000000}"/>
          </ac:spMkLst>
        </pc:spChg>
        <pc:spChg chg="mod">
          <ac:chgData name="Holly Schwietz" userId="d7472d9d-2112-4cb0-8cbb-68acecde768c" providerId="ADAL" clId="{94134768-74C0-4FB6-BC97-44E2E4B466B0}" dt="2020-10-20T18:28:46.392" v="467" actId="14100"/>
          <ac:spMkLst>
            <pc:docMk/>
            <pc:sldMk cId="0" sldId="324"/>
            <ac:spMk id="700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7:50:57.963" v="186" actId="20577"/>
        <pc:sldMkLst>
          <pc:docMk/>
          <pc:sldMk cId="0" sldId="329"/>
        </pc:sldMkLst>
        <pc:spChg chg="mod">
          <ac:chgData name="Holly Schwietz" userId="d7472d9d-2112-4cb0-8cbb-68acecde768c" providerId="ADAL" clId="{94134768-74C0-4FB6-BC97-44E2E4B466B0}" dt="2020-10-20T17:50:57.963" v="186" actId="20577"/>
          <ac:spMkLst>
            <pc:docMk/>
            <pc:sldMk cId="0" sldId="329"/>
            <ac:spMk id="737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8:30:29.059" v="478" actId="2"/>
        <pc:sldMkLst>
          <pc:docMk/>
          <pc:sldMk cId="1102275501" sldId="351"/>
        </pc:sldMkLst>
        <pc:spChg chg="mod">
          <ac:chgData name="Holly Schwietz" userId="d7472d9d-2112-4cb0-8cbb-68acecde768c" providerId="ADAL" clId="{94134768-74C0-4FB6-BC97-44E2E4B466B0}" dt="2020-10-20T18:30:29.059" v="478" actId="2"/>
          <ac:spMkLst>
            <pc:docMk/>
            <pc:sldMk cId="1102275501" sldId="351"/>
            <ac:spMk id="5" creationId="{62CA5ACD-301F-FC41-B476-77AE49E0D45E}"/>
          </ac:spMkLst>
        </pc:spChg>
      </pc:sldChg>
      <pc:sldChg chg="modSp">
        <pc:chgData name="Holly Schwietz" userId="d7472d9d-2112-4cb0-8cbb-68acecde768c" providerId="ADAL" clId="{94134768-74C0-4FB6-BC97-44E2E4B466B0}" dt="2020-10-20T18:11:15.619" v="343" actId="313"/>
        <pc:sldMkLst>
          <pc:docMk/>
          <pc:sldMk cId="1503605752" sldId="372"/>
        </pc:sldMkLst>
        <pc:spChg chg="mod">
          <ac:chgData name="Holly Schwietz" userId="d7472d9d-2112-4cb0-8cbb-68acecde768c" providerId="ADAL" clId="{94134768-74C0-4FB6-BC97-44E2E4B466B0}" dt="2020-10-20T18:10:32.770" v="305" actId="20577"/>
          <ac:spMkLst>
            <pc:docMk/>
            <pc:sldMk cId="1503605752" sldId="372"/>
            <ac:spMk id="2" creationId="{89BE6606-ABFA-424E-882E-D3F19AEEC882}"/>
          </ac:spMkLst>
        </pc:spChg>
        <pc:spChg chg="mod">
          <ac:chgData name="Holly Schwietz" userId="d7472d9d-2112-4cb0-8cbb-68acecde768c" providerId="ADAL" clId="{94134768-74C0-4FB6-BC97-44E2E4B466B0}" dt="2020-10-20T18:11:15.619" v="343" actId="313"/>
          <ac:spMkLst>
            <pc:docMk/>
            <pc:sldMk cId="1503605752" sldId="372"/>
            <ac:spMk id="4" creationId="{5D19A8DD-AFA9-4603-97C8-DF8B01E7BFCD}"/>
          </ac:spMkLst>
        </pc:spChg>
      </pc:sldChg>
      <pc:sldChg chg="modSp">
        <pc:chgData name="Holly Schwietz" userId="d7472d9d-2112-4cb0-8cbb-68acecde768c" providerId="ADAL" clId="{94134768-74C0-4FB6-BC97-44E2E4B466B0}" dt="2020-10-20T18:08:35.363" v="292" actId="20577"/>
        <pc:sldMkLst>
          <pc:docMk/>
          <pc:sldMk cId="3080500017" sldId="375"/>
        </pc:sldMkLst>
        <pc:spChg chg="mod">
          <ac:chgData name="Holly Schwietz" userId="d7472d9d-2112-4cb0-8cbb-68acecde768c" providerId="ADAL" clId="{94134768-74C0-4FB6-BC97-44E2E4B466B0}" dt="2020-10-20T18:08:35.363" v="292" actId="20577"/>
          <ac:spMkLst>
            <pc:docMk/>
            <pc:sldMk cId="3080500017" sldId="375"/>
            <ac:spMk id="2" creationId="{83DB115B-3E95-4242-A621-2BF32BD3E4DB}"/>
          </ac:spMkLst>
        </pc:spChg>
        <pc:spChg chg="mod">
          <ac:chgData name="Holly Schwietz" userId="d7472d9d-2112-4cb0-8cbb-68acecde768c" providerId="ADAL" clId="{94134768-74C0-4FB6-BC97-44E2E4B466B0}" dt="2020-10-20T16:49:58.405" v="32" actId="20577"/>
          <ac:spMkLst>
            <pc:docMk/>
            <pc:sldMk cId="3080500017" sldId="375"/>
            <ac:spMk id="3" creationId="{99ABEBBE-A36B-4A08-B4B1-E45A459A32DF}"/>
          </ac:spMkLst>
        </pc:spChg>
        <pc:spChg chg="mod">
          <ac:chgData name="Holly Schwietz" userId="d7472d9d-2112-4cb0-8cbb-68acecde768c" providerId="ADAL" clId="{94134768-74C0-4FB6-BC97-44E2E4B466B0}" dt="2020-10-20T17:35:46.681" v="94" actId="20577"/>
          <ac:spMkLst>
            <pc:docMk/>
            <pc:sldMk cId="3080500017" sldId="375"/>
            <ac:spMk id="4" creationId="{27E24036-1ED4-40CE-895E-889EBECBAF65}"/>
          </ac:spMkLst>
        </pc:spChg>
      </pc:sldChg>
      <pc:sldChg chg="modSp">
        <pc:chgData name="Holly Schwietz" userId="d7472d9d-2112-4cb0-8cbb-68acecde768c" providerId="ADAL" clId="{94134768-74C0-4FB6-BC97-44E2E4B466B0}" dt="2020-10-20T18:11:31.928" v="358" actId="20577"/>
        <pc:sldMkLst>
          <pc:docMk/>
          <pc:sldMk cId="41821990" sldId="376"/>
        </pc:sldMkLst>
        <pc:spChg chg="mod">
          <ac:chgData name="Holly Schwietz" userId="d7472d9d-2112-4cb0-8cbb-68acecde768c" providerId="ADAL" clId="{94134768-74C0-4FB6-BC97-44E2E4B466B0}" dt="2020-10-20T18:11:31.928" v="358" actId="20577"/>
          <ac:spMkLst>
            <pc:docMk/>
            <pc:sldMk cId="41821990" sldId="376"/>
            <ac:spMk id="2" creationId="{C5D50998-8096-4854-9863-9625C19B48A3}"/>
          </ac:spMkLst>
        </pc:spChg>
      </pc:sldChg>
      <pc:sldChg chg="modSp del">
        <pc:chgData name="Holly Schwietz" userId="d7472d9d-2112-4cb0-8cbb-68acecde768c" providerId="ADAL" clId="{94134768-74C0-4FB6-BC97-44E2E4B466B0}" dt="2020-10-20T18:22:41.545" v="461" actId="2696"/>
        <pc:sldMkLst>
          <pc:docMk/>
          <pc:sldMk cId="1793988023" sldId="377"/>
        </pc:sldMkLst>
        <pc:spChg chg="mod">
          <ac:chgData name="Holly Schwietz" userId="d7472d9d-2112-4cb0-8cbb-68acecde768c" providerId="ADAL" clId="{94134768-74C0-4FB6-BC97-44E2E4B466B0}" dt="2020-10-20T16:53:50.851" v="89" actId="20577"/>
          <ac:spMkLst>
            <pc:docMk/>
            <pc:sldMk cId="1793988023" sldId="377"/>
            <ac:spMk id="3" creationId="{4B16086C-A240-46C3-97BB-52A013B59971}"/>
          </ac:spMkLst>
        </pc:spChg>
      </pc:sldChg>
      <pc:sldChg chg="modSp ord">
        <pc:chgData name="Holly Schwietz" userId="d7472d9d-2112-4cb0-8cbb-68acecde768c" providerId="ADAL" clId="{94134768-74C0-4FB6-BC97-44E2E4B466B0}" dt="2020-10-20T17:47:27.178" v="184" actId="255"/>
        <pc:sldMkLst>
          <pc:docMk/>
          <pc:sldMk cId="691022190" sldId="379"/>
        </pc:sldMkLst>
        <pc:spChg chg="mod">
          <ac:chgData name="Holly Schwietz" userId="d7472d9d-2112-4cb0-8cbb-68acecde768c" providerId="ADAL" clId="{94134768-74C0-4FB6-BC97-44E2E4B466B0}" dt="2020-10-20T17:47:27.178" v="184" actId="255"/>
          <ac:spMkLst>
            <pc:docMk/>
            <pc:sldMk cId="691022190" sldId="379"/>
            <ac:spMk id="2" creationId="{E4604E55-7741-4BC5-A20D-A879C5C79DE4}"/>
          </ac:spMkLst>
        </pc:spChg>
      </pc:sldChg>
      <pc:sldChg chg="modSp">
        <pc:chgData name="Holly Schwietz" userId="d7472d9d-2112-4cb0-8cbb-68acecde768c" providerId="ADAL" clId="{94134768-74C0-4FB6-BC97-44E2E4B466B0}" dt="2020-10-20T18:17:48.215" v="422" actId="20577"/>
        <pc:sldMkLst>
          <pc:docMk/>
          <pc:sldMk cId="642422147" sldId="386"/>
        </pc:sldMkLst>
        <pc:spChg chg="mod">
          <ac:chgData name="Holly Schwietz" userId="d7472d9d-2112-4cb0-8cbb-68acecde768c" providerId="ADAL" clId="{94134768-74C0-4FB6-BC97-44E2E4B466B0}" dt="2020-10-20T18:17:48.215" v="422" actId="20577"/>
          <ac:spMkLst>
            <pc:docMk/>
            <pc:sldMk cId="642422147" sldId="386"/>
            <ac:spMk id="2" creationId="{C5D50998-8096-4854-9863-9625C19B48A3}"/>
          </ac:spMkLst>
        </pc:spChg>
      </pc:sldChg>
      <pc:sldChg chg="modSp">
        <pc:chgData name="Holly Schwietz" userId="d7472d9d-2112-4cb0-8cbb-68acecde768c" providerId="ADAL" clId="{94134768-74C0-4FB6-BC97-44E2E4B466B0}" dt="2020-10-20T18:30:22.580" v="476" actId="2"/>
        <pc:sldMkLst>
          <pc:docMk/>
          <pc:sldMk cId="3711028099" sldId="388"/>
        </pc:sldMkLst>
        <pc:spChg chg="mod">
          <ac:chgData name="Holly Schwietz" userId="d7472d9d-2112-4cb0-8cbb-68acecde768c" providerId="ADAL" clId="{94134768-74C0-4FB6-BC97-44E2E4B466B0}" dt="2020-10-20T18:30:22.580" v="476" actId="2"/>
          <ac:spMkLst>
            <pc:docMk/>
            <pc:sldMk cId="3711028099" sldId="388"/>
            <ac:spMk id="3" creationId="{0C24B779-06F0-4AEC-872D-E6CE626BE93A}"/>
          </ac:spMkLst>
        </pc:spChg>
      </pc:sldChg>
      <pc:sldChg chg="modSp">
        <pc:chgData name="Holly Schwietz" userId="d7472d9d-2112-4cb0-8cbb-68acecde768c" providerId="ADAL" clId="{94134768-74C0-4FB6-BC97-44E2E4B466B0}" dt="2020-10-20T18:12:29.380" v="376" actId="20577"/>
        <pc:sldMkLst>
          <pc:docMk/>
          <pc:sldMk cId="2544562354" sldId="389"/>
        </pc:sldMkLst>
        <pc:spChg chg="mod">
          <ac:chgData name="Holly Schwietz" userId="d7472d9d-2112-4cb0-8cbb-68acecde768c" providerId="ADAL" clId="{94134768-74C0-4FB6-BC97-44E2E4B466B0}" dt="2020-10-20T18:12:29.380" v="376" actId="20577"/>
          <ac:spMkLst>
            <pc:docMk/>
            <pc:sldMk cId="2544562354" sldId="389"/>
            <ac:spMk id="2" creationId="{C5D50998-8096-4854-9863-9625C19B48A3}"/>
          </ac:spMkLst>
        </pc:spChg>
      </pc:sldChg>
      <pc:sldChg chg="del">
        <pc:chgData name="Holly Schwietz" userId="d7472d9d-2112-4cb0-8cbb-68acecde768c" providerId="ADAL" clId="{94134768-74C0-4FB6-BC97-44E2E4B466B0}" dt="2020-10-20T18:22:49.270" v="462" actId="2696"/>
        <pc:sldMkLst>
          <pc:docMk/>
          <pc:sldMk cId="702619676" sldId="390"/>
        </pc:sldMkLst>
      </pc:sldChg>
      <pc:sldChg chg="modSp">
        <pc:chgData name="Holly Schwietz" userId="d7472d9d-2112-4cb0-8cbb-68acecde768c" providerId="ADAL" clId="{94134768-74C0-4FB6-BC97-44E2E4B466B0}" dt="2020-10-20T17:58:51.123" v="234" actId="20577"/>
        <pc:sldMkLst>
          <pc:docMk/>
          <pc:sldMk cId="1889636694" sldId="395"/>
        </pc:sldMkLst>
        <pc:spChg chg="mod">
          <ac:chgData name="Holly Schwietz" userId="d7472d9d-2112-4cb0-8cbb-68acecde768c" providerId="ADAL" clId="{94134768-74C0-4FB6-BC97-44E2E4B466B0}" dt="2020-10-20T17:58:51.123" v="234" actId="20577"/>
          <ac:spMkLst>
            <pc:docMk/>
            <pc:sldMk cId="1889636694" sldId="395"/>
            <ac:spMk id="4" creationId="{C80B3F0A-76C7-4016-ADA4-2CA61699BDDD}"/>
          </ac:spMkLst>
        </pc:spChg>
      </pc:sldChg>
      <pc:sldChg chg="modSp">
        <pc:chgData name="Holly Schwietz" userId="d7472d9d-2112-4cb0-8cbb-68acecde768c" providerId="ADAL" clId="{94134768-74C0-4FB6-BC97-44E2E4B466B0}" dt="2020-10-20T18:16:13.810" v="381" actId="27636"/>
        <pc:sldMkLst>
          <pc:docMk/>
          <pc:sldMk cId="0" sldId="398"/>
        </pc:sldMkLst>
        <pc:spChg chg="mod">
          <ac:chgData name="Holly Schwietz" userId="d7472d9d-2112-4cb0-8cbb-68acecde768c" providerId="ADAL" clId="{94134768-74C0-4FB6-BC97-44E2E4B466B0}" dt="2020-10-20T18:16:13.810" v="381" actId="27636"/>
          <ac:spMkLst>
            <pc:docMk/>
            <pc:sldMk cId="0" sldId="398"/>
            <ac:spMk id="183" creationId="{00000000-0000-0000-0000-000000000000}"/>
          </ac:spMkLst>
        </pc:spChg>
      </pc:sldChg>
      <pc:sldChg chg="del">
        <pc:chgData name="Holly Schwietz" userId="d7472d9d-2112-4cb0-8cbb-68acecde768c" providerId="ADAL" clId="{94134768-74C0-4FB6-BC97-44E2E4B466B0}" dt="2020-10-20T18:13:27.557" v="377" actId="2696"/>
        <pc:sldMkLst>
          <pc:docMk/>
          <pc:sldMk cId="3275685296" sldId="399"/>
        </pc:sldMkLst>
      </pc:sldChg>
      <pc:sldChg chg="del">
        <pc:chgData name="Holly Schwietz" userId="d7472d9d-2112-4cb0-8cbb-68acecde768c" providerId="ADAL" clId="{94134768-74C0-4FB6-BC97-44E2E4B466B0}" dt="2020-10-20T18:13:33.741" v="378" actId="2696"/>
        <pc:sldMkLst>
          <pc:docMk/>
          <pc:sldMk cId="1701415401" sldId="400"/>
        </pc:sldMkLst>
      </pc:sldChg>
      <pc:sldChg chg="modSp">
        <pc:chgData name="Holly Schwietz" userId="d7472d9d-2112-4cb0-8cbb-68acecde768c" providerId="ADAL" clId="{94134768-74C0-4FB6-BC97-44E2E4B466B0}" dt="2020-10-20T18:21:17.669" v="460" actId="207"/>
        <pc:sldMkLst>
          <pc:docMk/>
          <pc:sldMk cId="0" sldId="401"/>
        </pc:sldMkLst>
        <pc:spChg chg="mod">
          <ac:chgData name="Holly Schwietz" userId="d7472d9d-2112-4cb0-8cbb-68acecde768c" providerId="ADAL" clId="{94134768-74C0-4FB6-BC97-44E2E4B466B0}" dt="2020-10-20T18:21:17.669" v="460" actId="207"/>
          <ac:spMkLst>
            <pc:docMk/>
            <pc:sldMk cId="0" sldId="401"/>
            <ac:spMk id="3" creationId="{041D02F1-3B61-4963-81BD-45AD467A18AA}"/>
          </ac:spMkLst>
        </pc:spChg>
        <pc:spChg chg="mod">
          <ac:chgData name="Holly Schwietz" userId="d7472d9d-2112-4cb0-8cbb-68acecde768c" providerId="ADAL" clId="{94134768-74C0-4FB6-BC97-44E2E4B466B0}" dt="2020-10-20T17:41:00.735" v="125" actId="14100"/>
          <ac:spMkLst>
            <pc:docMk/>
            <pc:sldMk cId="0" sldId="401"/>
            <ac:spMk id="40962" creationId="{9DFA8376-EAF4-4D6D-B00B-DC9A20DAF0E1}"/>
          </ac:spMkLst>
        </pc:spChg>
      </pc:sldChg>
      <pc:sldChg chg="modSp">
        <pc:chgData name="Holly Schwietz" userId="d7472d9d-2112-4cb0-8cbb-68acecde768c" providerId="ADAL" clId="{94134768-74C0-4FB6-BC97-44E2E4B466B0}" dt="2020-10-20T18:29:13.711" v="472" actId="14100"/>
        <pc:sldMkLst>
          <pc:docMk/>
          <pc:sldMk cId="0" sldId="404"/>
        </pc:sldMkLst>
        <pc:spChg chg="mod">
          <ac:chgData name="Holly Schwietz" userId="d7472d9d-2112-4cb0-8cbb-68acecde768c" providerId="ADAL" clId="{94134768-74C0-4FB6-BC97-44E2E4B466B0}" dt="2020-10-20T18:29:13.711" v="472" actId="14100"/>
          <ac:spMkLst>
            <pc:docMk/>
            <pc:sldMk cId="0" sldId="404"/>
            <ac:spMk id="629" creationId="{00000000-0000-0000-0000-000000000000}"/>
          </ac:spMkLst>
        </pc:spChg>
      </pc:sldChg>
      <pc:sldChg chg="modSp">
        <pc:chgData name="Holly Schwietz" userId="d7472d9d-2112-4cb0-8cbb-68acecde768c" providerId="ADAL" clId="{94134768-74C0-4FB6-BC97-44E2E4B466B0}" dt="2020-10-20T17:47:05.643" v="183" actId="1076"/>
        <pc:sldMkLst>
          <pc:docMk/>
          <pc:sldMk cId="0" sldId="406"/>
        </pc:sldMkLst>
        <pc:spChg chg="mod">
          <ac:chgData name="Holly Schwietz" userId="d7472d9d-2112-4cb0-8cbb-68acecde768c" providerId="ADAL" clId="{94134768-74C0-4FB6-BC97-44E2E4B466B0}" dt="2020-10-20T17:47:05.643" v="183" actId="1076"/>
          <ac:spMkLst>
            <pc:docMk/>
            <pc:sldMk cId="0" sldId="406"/>
            <ac:spMk id="3" creationId="{D63232A6-C37C-455B-93AB-B19E59810936}"/>
          </ac:spMkLst>
        </pc:spChg>
        <pc:spChg chg="mod">
          <ac:chgData name="Holly Schwietz" userId="d7472d9d-2112-4cb0-8cbb-68acecde768c" providerId="ADAL" clId="{94134768-74C0-4FB6-BC97-44E2E4B466B0}" dt="2020-10-20T17:44:14.124" v="162" actId="20577"/>
          <ac:spMkLst>
            <pc:docMk/>
            <pc:sldMk cId="0" sldId="406"/>
            <ac:spMk id="43010" creationId="{442AFD9C-16C2-43FE-A7B8-43380A8428DB}"/>
          </ac:spMkLst>
        </pc:spChg>
      </pc:sldChg>
      <pc:sldChg chg="modSp">
        <pc:chgData name="Holly Schwietz" userId="d7472d9d-2112-4cb0-8cbb-68acecde768c" providerId="ADAL" clId="{94134768-74C0-4FB6-BC97-44E2E4B466B0}" dt="2020-10-20T18:16:59.877" v="386" actId="14100"/>
        <pc:sldMkLst>
          <pc:docMk/>
          <pc:sldMk cId="0" sldId="407"/>
        </pc:sldMkLst>
        <pc:spChg chg="mod">
          <ac:chgData name="Holly Schwietz" userId="d7472d9d-2112-4cb0-8cbb-68acecde768c" providerId="ADAL" clId="{94134768-74C0-4FB6-BC97-44E2E4B466B0}" dt="2020-10-20T18:16:59.877" v="386" actId="14100"/>
          <ac:spMkLst>
            <pc:docMk/>
            <pc:sldMk cId="0" sldId="407"/>
            <ac:spMk id="557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CCCF9-A61E-4E0B-81E6-8E1E03CCCE7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E8DB2-AF75-48EB-81EC-1FFBCC919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1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lFn8jFHuiA#t=35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Material shared today is taken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FEAT curriculum, ODEP as well as the PACER Center.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00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5" name="Google Shape;625;p61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for transition to outside of the school walls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61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Tools parents can use in order to contribute to the IEP and Transition Plan – do your own assessment!!  i.e. Greatness Planning </a:t>
            </a:r>
            <a:r>
              <a:rPr lang="en-US" dirty="0"/>
              <a:t>– something simple, conversation topics for car rides or dinner 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29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NDE Transition Guide </a:t>
            </a:r>
            <a:r>
              <a:rPr lang="en-US" dirty="0"/>
              <a:t>is a tool parents can use during IEP meetings to help gauge their child’s participation and progress on Pre-ETS activities.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1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encourage participants to work in pairs or small groups. We also share out ideas whole group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F195-ACDF-0E4F-B977-91BB56D3578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9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3" name="Google Shape;633;p62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NDE Transition Guide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62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409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Soft skills examples </a:t>
            </a:r>
            <a:r>
              <a:rPr lang="en-US" dirty="0"/>
              <a:t>– communication, time management, problem solving, team player, ability to accept corrective criticism, positive attitude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97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6" name="Google Shape;496;p46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PERSON-CENTERED PLANNING crucial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6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7" name="Google Shape;507;p47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7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Inviting support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F195-ACDF-0E4F-B977-91BB56D3578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48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1" name="Google Shape;281;p21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 workshop provides more in depth discussion about the variety of employment possibilities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7BB333A1-A6BE-40CD-88D5-FFE1EB760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F74E2B4-AF7E-4642-9533-797BCB08E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66FC30D-EC70-4AB2-8872-D7BFB5629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FEABFE-73D3-43A2-9400-502DD1E7E953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from Nebraska:  Peter,  Jon, Katie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2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7" name="Google Shape;297;p23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</p:txBody>
      </p:sp>
      <p:sp>
        <p:nvSpPr>
          <p:cNvPr id="298" name="Google Shape;298;p23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861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9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0" name="Google Shape;360;p30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endParaRPr lang="en-US" dirty="0">
              <a:effectLst/>
            </a:endParaRPr>
          </a:p>
        </p:txBody>
      </p:sp>
      <p:sp>
        <p:nvSpPr>
          <p:cNvPr id="361" name="Google Shape;361;p30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4" name="Google Shape;404;p35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5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2" name="Google Shape;422;p37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Nebraska – partnership between Neb VR, a business, area school systems, Commission for the Blind &amp; Visually Impaired, ATP, and DD. For 2018-2019 school year, 16 Project Search sites throughout Nebraska.  Globally, 20% of Project Search participants hired at host site.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7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1" name="Google Shape;431;p38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Nebraska – Embassy Suites LaVista - 6</a:t>
            </a:r>
            <a:r>
              <a:rPr lang="en-US" sz="1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 as Project Search site.  First class, Embassy Suites hired 3 of the 4 students.  As of January 2019, 15 of 24 Project Search participants hired by Embassy Suites are still employed (63%).  Hotel industry typically has 50% turnover rate.  9:45 video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https://www.youtube.com/watch?v=JlFn8jFHuiA#t=35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8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713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1" name="Google Shape;431;p38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Nebraska – partnership between Neb VR, a business, area school systems, Commission for the Blind &amp; Visually Impaired, ATP, and DD. For 2018-2019 school year, 16 Project Search sites throughout Nebraska.  </a:t>
            </a:r>
          </a:p>
        </p:txBody>
      </p:sp>
      <p:sp>
        <p:nvSpPr>
          <p:cNvPr id="432" name="Google Shape;432;p38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A99F9E2-6A27-45F4-8672-97F560290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6091D38-7B10-4391-9BDC-380CEDAD8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A421C26-D988-43B4-A745-039C234AE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7EA123-E45E-4EE5-BD30-DA729A936B21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Word Stacks…job examples…think outside the box!  Be a bookie!  Be a dictator!!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055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9" name="Google Shape;489;p23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7" name="Google Shape;367;p9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2" name="Google Shape;562;p31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1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5" name="Google Shape;625;p37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5" name="Google Shape;395;p12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Nebraska has LOAN program, try it before you buy it.  AT4ALL, Assistive Technology Partnership (ATP- VR)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2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9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WINAHEAD</a:t>
            </a:r>
            <a:endParaRPr dirty="0"/>
          </a:p>
        </p:txBody>
      </p:sp>
      <p:sp>
        <p:nvSpPr>
          <p:cNvPr id="696" name="Google Shape;69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2" name="Google Shape;732;p74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74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049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36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A159E9B-BDB6-4636-903F-AD270B9EE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C6CE255B-E81F-4D85-AEBD-0235AC20B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5C8EA548-04F3-4FC7-9B46-36F453D05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184D46-A205-4F78-9A29-BECFF3E22F79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7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highlight>
                <a:srgbClr val="FFFF00"/>
              </a:highlight>
            </a:endParaRPr>
          </a:p>
        </p:txBody>
      </p:sp>
      <p:sp>
        <p:nvSpPr>
          <p:cNvPr id="711" name="Google Shape;71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1" name="Google Shape;431;p16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http://dhhs.ne.gov/Pages/Developmental-Disabilities.aspx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3" name="Google Shape;423;p15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5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6" name="Google Shape;506;p25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5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6" name="Google Shape;516;p26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http://dhhs.ne.gov/DD%20Documents/Info%20Sheet%20for%20HCBS%20Waivers.pdf 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6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5" name="Google Shape;535;p28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8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2" name="Google Shape;552;p30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0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3" name="Google Shape;773;p55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4" name="Google Shape;774;p55:notes"/>
          <p:cNvSpPr txBox="1">
            <a:spLocks noGrp="1"/>
          </p:cNvSpPr>
          <p:nvPr>
            <p:ph type="sldNum" idx="12"/>
          </p:nvPr>
        </p:nvSpPr>
        <p:spPr>
          <a:xfrm>
            <a:off x="3969688" y="8828901"/>
            <a:ext cx="3039517" cy="4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9" name="Google Shape;799;p58:notes"/>
          <p:cNvSpPr txBox="1">
            <a:spLocks noGrp="1"/>
          </p:cNvSpPr>
          <p:nvPr>
            <p:ph type="body" idx="1"/>
          </p:nvPr>
        </p:nvSpPr>
        <p:spPr>
          <a:xfrm>
            <a:off x="701520" y="4415523"/>
            <a:ext cx="5607362" cy="418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does disability employment awareness need its own month?? </a:t>
            </a:r>
            <a:r>
              <a:rPr lang="en-US" dirty="0"/>
              <a:t> 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38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WORK provides equal opportunities, increases independent living, economic self-sufficiency, community participation and quality of life</a:t>
            </a:r>
            <a:r>
              <a:rPr lang="en-US" dirty="0"/>
              <a:t>.  Work provides real life experiences, fosters independence and promotes pride.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6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266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PAGE – </a:t>
            </a:r>
            <a:r>
              <a:rPr lang="en-US" b="1" dirty="0"/>
              <a:t>will be reviewing these action steps during this webinar  </a:t>
            </a:r>
            <a:r>
              <a:rPr lang="en-US" dirty="0"/>
              <a:t>(Holly, don’t spend a lot of time talking about them now…)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E8DB2-AF75-48EB-81EC-1FFBCC9190A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5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7" name="Google Shape;617;p60:notes"/>
          <p:cNvSpPr txBox="1">
            <a:spLocks noGrp="1"/>
          </p:cNvSpPr>
          <p:nvPr>
            <p:ph type="body" idx="1"/>
          </p:nvPr>
        </p:nvSpPr>
        <p:spPr>
          <a:xfrm>
            <a:off x="701848" y="4414838"/>
            <a:ext cx="560832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8" name="Google Shape;618;p60:notes"/>
          <p:cNvSpPr txBox="1">
            <a:spLocks noGrp="1"/>
          </p:cNvSpPr>
          <p:nvPr>
            <p:ph type="sldNum" idx="12"/>
          </p:nvPr>
        </p:nvSpPr>
        <p:spPr>
          <a:xfrm>
            <a:off x="3968517" y="8829675"/>
            <a:ext cx="3040266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26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ctr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101600" y="6069013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2781300" y="236539"/>
            <a:ext cx="782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8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0" name="Google Shape;100;p13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0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1C83121-32DD-4813-9B70-13C050ECED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9434" y="0"/>
            <a:ext cx="4525433" cy="6858000"/>
          </a:xfrm>
          <a:custGeom>
            <a:avLst/>
            <a:gdLst>
              <a:gd name="T0" fmla="*/ 2147483646 w 2409"/>
              <a:gd name="T1" fmla="*/ 2147483646 h 4865"/>
              <a:gd name="T2" fmla="*/ 2147483646 w 2409"/>
              <a:gd name="T3" fmla="*/ 2147483646 h 4865"/>
              <a:gd name="T4" fmla="*/ 2147483646 w 2409"/>
              <a:gd name="T5" fmla="*/ 2147483646 h 4865"/>
              <a:gd name="T6" fmla="*/ 2147483646 w 2409"/>
              <a:gd name="T7" fmla="*/ 2147483646 h 4865"/>
              <a:gd name="T8" fmla="*/ 2147483646 w 2409"/>
              <a:gd name="T9" fmla="*/ 2147483646 h 4865"/>
              <a:gd name="T10" fmla="*/ 2147483646 w 2409"/>
              <a:gd name="T11" fmla="*/ 2147483646 h 4865"/>
              <a:gd name="T12" fmla="*/ 2147483646 w 2409"/>
              <a:gd name="T13" fmla="*/ 2147483646 h 4865"/>
              <a:gd name="T14" fmla="*/ 2147483646 w 2409"/>
              <a:gd name="T15" fmla="*/ 2147483646 h 4865"/>
              <a:gd name="T16" fmla="*/ 2147483646 w 2409"/>
              <a:gd name="T17" fmla="*/ 2147483646 h 4865"/>
              <a:gd name="T18" fmla="*/ 2147483646 w 2409"/>
              <a:gd name="T19" fmla="*/ 2147483646 h 4865"/>
              <a:gd name="T20" fmla="*/ 2147483646 w 2409"/>
              <a:gd name="T21" fmla="*/ 2147483646 h 4865"/>
              <a:gd name="T22" fmla="*/ 2147483646 w 2409"/>
              <a:gd name="T23" fmla="*/ 2147483646 h 4865"/>
              <a:gd name="T24" fmla="*/ 2147483646 w 2409"/>
              <a:gd name="T25" fmla="*/ 2147483646 h 4865"/>
              <a:gd name="T26" fmla="*/ 2147483646 w 2409"/>
              <a:gd name="T27" fmla="*/ 2147483646 h 4865"/>
              <a:gd name="T28" fmla="*/ 2147483646 w 2409"/>
              <a:gd name="T29" fmla="*/ 2147483646 h 4865"/>
              <a:gd name="T30" fmla="*/ 2147483646 w 2409"/>
              <a:gd name="T31" fmla="*/ 2147483646 h 4865"/>
              <a:gd name="T32" fmla="*/ 2147483646 w 2409"/>
              <a:gd name="T33" fmla="*/ 2147483646 h 4865"/>
              <a:gd name="T34" fmla="*/ 2147483646 w 2409"/>
              <a:gd name="T35" fmla="*/ 2147483646 h 4865"/>
              <a:gd name="T36" fmla="*/ 2147483646 w 2409"/>
              <a:gd name="T37" fmla="*/ 2147483646 h 4865"/>
              <a:gd name="T38" fmla="*/ 2147483646 w 2409"/>
              <a:gd name="T39" fmla="*/ 2147483646 h 4865"/>
              <a:gd name="T40" fmla="*/ 2147483646 w 2409"/>
              <a:gd name="T41" fmla="*/ 2147483646 h 4865"/>
              <a:gd name="T42" fmla="*/ 2147483646 w 2409"/>
              <a:gd name="T43" fmla="*/ 2147483646 h 4865"/>
              <a:gd name="T44" fmla="*/ 2147483646 w 2409"/>
              <a:gd name="T45" fmla="*/ 2147483646 h 4865"/>
              <a:gd name="T46" fmla="*/ 2147483646 w 2409"/>
              <a:gd name="T47" fmla="*/ 2147483646 h 4865"/>
              <a:gd name="T48" fmla="*/ 2147483646 w 2409"/>
              <a:gd name="T49" fmla="*/ 2147483646 h 4865"/>
              <a:gd name="T50" fmla="*/ 2147483646 w 2409"/>
              <a:gd name="T51" fmla="*/ 2147483646 h 4865"/>
              <a:gd name="T52" fmla="*/ 2147483646 w 2409"/>
              <a:gd name="T53" fmla="*/ 2147483646 h 4865"/>
              <a:gd name="T54" fmla="*/ 2147483646 w 2409"/>
              <a:gd name="T55" fmla="*/ 2147483646 h 4865"/>
              <a:gd name="T56" fmla="*/ 2147483646 w 2409"/>
              <a:gd name="T57" fmla="*/ 2147483646 h 4865"/>
              <a:gd name="T58" fmla="*/ 2147483646 w 2409"/>
              <a:gd name="T59" fmla="*/ 2147483646 h 4865"/>
              <a:gd name="T60" fmla="*/ 2147483646 w 2409"/>
              <a:gd name="T61" fmla="*/ 2147483646 h 4865"/>
              <a:gd name="T62" fmla="*/ 2147483646 w 2409"/>
              <a:gd name="T63" fmla="*/ 2147483646 h 4865"/>
              <a:gd name="T64" fmla="*/ 2147483646 w 2409"/>
              <a:gd name="T65" fmla="*/ 2147483646 h 4865"/>
              <a:gd name="T66" fmla="*/ 2147483646 w 2409"/>
              <a:gd name="T67" fmla="*/ 2147483646 h 4865"/>
              <a:gd name="T68" fmla="*/ 2147483646 w 2409"/>
              <a:gd name="T69" fmla="*/ 2147483646 h 4865"/>
              <a:gd name="T70" fmla="*/ 2147483646 w 2409"/>
              <a:gd name="T71" fmla="*/ 2147483646 h 4865"/>
              <a:gd name="T72" fmla="*/ 2147483646 w 2409"/>
              <a:gd name="T73" fmla="*/ 2147483646 h 4865"/>
              <a:gd name="T74" fmla="*/ 2147483646 w 2409"/>
              <a:gd name="T75" fmla="*/ 2147483646 h 4865"/>
              <a:gd name="T76" fmla="*/ 2147483646 w 2409"/>
              <a:gd name="T77" fmla="*/ 2147483646 h 4865"/>
              <a:gd name="T78" fmla="*/ 2147483646 w 2409"/>
              <a:gd name="T79" fmla="*/ 2147483646 h 4865"/>
              <a:gd name="T80" fmla="*/ 2147483646 w 2409"/>
              <a:gd name="T81" fmla="*/ 2147483646 h 4865"/>
              <a:gd name="T82" fmla="*/ 2147483646 w 2409"/>
              <a:gd name="T83" fmla="*/ 2147483646 h 4865"/>
              <a:gd name="T84" fmla="*/ 2147483646 w 2409"/>
              <a:gd name="T85" fmla="*/ 2147483646 h 4865"/>
              <a:gd name="T86" fmla="*/ 2147483646 w 2409"/>
              <a:gd name="T87" fmla="*/ 2147483646 h 4865"/>
              <a:gd name="T88" fmla="*/ 2147483646 w 2409"/>
              <a:gd name="T89" fmla="*/ 2147483646 h 4865"/>
              <a:gd name="T90" fmla="*/ 2147483646 w 2409"/>
              <a:gd name="T91" fmla="*/ 2147483646 h 4865"/>
              <a:gd name="T92" fmla="*/ 2147483646 w 2409"/>
              <a:gd name="T93" fmla="*/ 2147483646 h 4865"/>
              <a:gd name="T94" fmla="*/ 2147483646 w 2409"/>
              <a:gd name="T95" fmla="*/ 2147483646 h 4865"/>
              <a:gd name="T96" fmla="*/ 2147483646 w 2409"/>
              <a:gd name="T97" fmla="*/ 2147483646 h 4865"/>
              <a:gd name="T98" fmla="*/ 2147483646 w 2409"/>
              <a:gd name="T99" fmla="*/ 2147483646 h 4865"/>
              <a:gd name="T100" fmla="*/ 2147483646 w 2409"/>
              <a:gd name="T101" fmla="*/ 2147483646 h 4865"/>
              <a:gd name="T102" fmla="*/ 2147483646 w 2409"/>
              <a:gd name="T103" fmla="*/ 2147483646 h 4865"/>
              <a:gd name="T104" fmla="*/ 2147483646 w 2409"/>
              <a:gd name="T105" fmla="*/ 2147483646 h 4865"/>
              <a:gd name="T106" fmla="*/ 2147483646 w 2409"/>
              <a:gd name="T107" fmla="*/ 2147483646 h 4865"/>
              <a:gd name="T108" fmla="*/ 2147483646 w 2409"/>
              <a:gd name="T109" fmla="*/ 2147483646 h 4865"/>
              <a:gd name="T110" fmla="*/ 2147483646 w 2409"/>
              <a:gd name="T111" fmla="*/ 2147483646 h 4865"/>
              <a:gd name="T112" fmla="*/ 2147483646 w 2409"/>
              <a:gd name="T113" fmla="*/ 2147483646 h 4865"/>
              <a:gd name="T114" fmla="*/ 2147483646 w 2409"/>
              <a:gd name="T115" fmla="*/ 2147483646 h 4865"/>
              <a:gd name="T116" fmla="*/ 2147483646 w 2409"/>
              <a:gd name="T117" fmla="*/ 2147483646 h 4865"/>
              <a:gd name="T118" fmla="*/ 2147483646 w 2409"/>
              <a:gd name="T119" fmla="*/ 2147483646 h 4865"/>
              <a:gd name="T120" fmla="*/ 2147483646 w 2409"/>
              <a:gd name="T121" fmla="*/ 2147483646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BF6851-F0BE-406B-B7D7-855F24FD98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611D60-0D02-4D1F-BEE9-E196BD973A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B463C-5A5D-418B-8D07-F2A44A9C83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2E76B3-1E18-4030-AF52-50A10F071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46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812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2"/>
          </p:nvPr>
        </p:nvSpPr>
        <p:spPr>
          <a:xfrm>
            <a:off x="6400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3"/>
          </p:nvPr>
        </p:nvSpPr>
        <p:spPr>
          <a:xfrm>
            <a:off x="812800" y="1752600"/>
            <a:ext cx="51816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4"/>
          </p:nvPr>
        </p:nvSpPr>
        <p:spPr>
          <a:xfrm>
            <a:off x="6400800" y="1752600"/>
            <a:ext cx="51816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75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 rot="5400000">
            <a:off x="3989653" y="-1572418"/>
            <a:ext cx="4525963" cy="10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6" name="Google Shape;126;p16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04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0" y="1752601"/>
            <a:ext cx="1727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6" name="Google Shape;136;p17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44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>
            <a:off x="812800" y="1752600"/>
            <a:ext cx="21336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2"/>
          </p:nvPr>
        </p:nvSpPr>
        <p:spPr>
          <a:xfrm>
            <a:off x="3149600" y="1752600"/>
            <a:ext cx="8534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2" name="Google Shape;142;p18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4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body" idx="1"/>
          </p:nvPr>
        </p:nvSpPr>
        <p:spPr>
          <a:xfrm>
            <a:off x="816864" y="1600200"/>
            <a:ext cx="10871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8" name="Google Shape;148;p19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88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812800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2"/>
          </p:nvPr>
        </p:nvSpPr>
        <p:spPr>
          <a:xfrm>
            <a:off x="6459868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5" name="Google Shape;155;p20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07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3" name="Google Shape;163;p22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711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7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26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ctr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dt" idx="10"/>
          </p:nvPr>
        </p:nvSpPr>
        <p:spPr>
          <a:xfrm>
            <a:off x="101600" y="6069013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ftr" idx="11"/>
          </p:nvPr>
        </p:nvSpPr>
        <p:spPr>
          <a:xfrm>
            <a:off x="2781300" y="236539"/>
            <a:ext cx="782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3" name="Google Shape;173;p23"/>
          <p:cNvSpPr txBox="1">
            <a:spLocks noGrp="1"/>
          </p:cNvSpPr>
          <p:nvPr>
            <p:ph type="sldNum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2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812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>
          <a:xfrm>
            <a:off x="6400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3"/>
          </p:nvPr>
        </p:nvSpPr>
        <p:spPr>
          <a:xfrm>
            <a:off x="812800" y="1752600"/>
            <a:ext cx="51816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4"/>
          </p:nvPr>
        </p:nvSpPr>
        <p:spPr>
          <a:xfrm>
            <a:off x="6400800" y="1752600"/>
            <a:ext cx="51816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88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7" name="Google Shape;177;p24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12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/>
          <p:nvPr/>
        </p:nvSpPr>
        <p:spPr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 rot="5400000">
            <a:off x="7350920" y="1996281"/>
            <a:ext cx="5516563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body" idx="1"/>
          </p:nvPr>
        </p:nvSpPr>
        <p:spPr>
          <a:xfrm rot="5400000">
            <a:off x="1559718" y="-340518"/>
            <a:ext cx="5516564" cy="7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dt" idx="10"/>
          </p:nvPr>
        </p:nvSpPr>
        <p:spPr>
          <a:xfrm>
            <a:off x="8737600" y="6248401"/>
            <a:ext cx="294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7" name="Google Shape;197;p26"/>
          <p:cNvSpPr txBox="1">
            <a:spLocks noGrp="1"/>
          </p:cNvSpPr>
          <p:nvPr>
            <p:ph type="ftr" idx="11"/>
          </p:nvPr>
        </p:nvSpPr>
        <p:spPr>
          <a:xfrm>
            <a:off x="609601" y="6248401"/>
            <a:ext cx="74316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8" name="Google Shape;198;p26"/>
          <p:cNvSpPr txBox="1">
            <a:spLocks noGrp="1"/>
          </p:cNvSpPr>
          <p:nvPr>
            <p:ph type="sldNum" idx="12"/>
          </p:nvPr>
        </p:nvSpPr>
        <p:spPr>
          <a:xfrm rot="5400000">
            <a:off x="8075084" y="103717"/>
            <a:ext cx="533400" cy="32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5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 rot="5400000">
            <a:off x="3989653" y="-1572418"/>
            <a:ext cx="4525963" cy="10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5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9" name="Google Shape;49;p5"/>
          <p:cNvSpPr txBox="1">
            <a:spLocks noGrp="1"/>
          </p:cNvSpPr>
          <p:nvPr>
            <p:ph type="sldNum" idx="12"/>
          </p:nvPr>
        </p:nvSpPr>
        <p:spPr>
          <a:xfrm>
            <a:off x="0" y="1752601"/>
            <a:ext cx="1727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Google Shape;50;p5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8025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812800" y="1752600"/>
            <a:ext cx="21336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2"/>
          </p:nvPr>
        </p:nvSpPr>
        <p:spPr>
          <a:xfrm>
            <a:off x="3149600" y="1752600"/>
            <a:ext cx="8534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6" name="Google Shape;56;p6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7" name="Google Shape;57;p6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5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816864" y="1600200"/>
            <a:ext cx="10871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7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8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812800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2"/>
          </p:nvPr>
        </p:nvSpPr>
        <p:spPr>
          <a:xfrm>
            <a:off x="6459868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 rot="5400000">
            <a:off x="7350920" y="1996281"/>
            <a:ext cx="5516563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 rot="5400000">
            <a:off x="1559718" y="-340518"/>
            <a:ext cx="5516564" cy="7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8737600" y="6248401"/>
            <a:ext cx="294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609601" y="6248401"/>
            <a:ext cx="74316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 rot="5400000">
            <a:off x="8075084" y="103717"/>
            <a:ext cx="533400" cy="32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0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/>
          <p:nvPr/>
        </p:nvSpPr>
        <p:spPr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9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"/>
          </p:nvPr>
        </p:nvSpPr>
        <p:spPr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dt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8" name="Google Shape;108;p14"/>
          <p:cNvSpPr txBox="1">
            <a:spLocks noGrp="1"/>
          </p:cNvSpPr>
          <p:nvPr>
            <p:ph type="ft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9" name="Google Shape;109;p14"/>
          <p:cNvSpPr/>
          <p:nvPr/>
        </p:nvSpPr>
        <p:spPr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 txBox="1"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2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.nebraska.gov/students/tsp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tp.nebraska.gov/about/inde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ssistologyomaha.com/" TargetMode="External"/><Relationship Id="rId4" Type="http://schemas.openxmlformats.org/officeDocument/2006/relationships/hyperlink" Target="https://www.at4all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skjan.org/events/index.cfm?calview=eventdetails&amp;dtid=D77DF428-9F7F-C7DF-23405858824CF1E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kcollege.net/programs/lifelink-nebrask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ebraskatransitioncollege.org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ahead.org/affiliates/wester-iowa-and-nebraska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ti-nebraska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cid:image001.jpg@01D49857.9E087C80" TargetMode="External"/><Relationship Id="rId5" Type="http://schemas.openxmlformats.org/officeDocument/2006/relationships/image" Target="../media/image25.jpeg"/><Relationship Id="rId4" Type="http://schemas.openxmlformats.org/officeDocument/2006/relationships/hyperlink" Target="mailto:hschwietz@pti-nebraska.or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i-nebraska.org/iep-tips-in-a-pandemic/" TargetMode="External"/><Relationship Id="rId2" Type="http://schemas.openxmlformats.org/officeDocument/2006/relationships/hyperlink" Target="https://www.pti-nebraska.org/amy-rhone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aunchne.com/wp-content/uploads/2020/05/SPEDGuidanceFinal2020.pdf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dhhs.ne.gov/Pages/DD-Service-Array.asp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hhs.ne.gov/Pages/DD-Participants-and-Families.aspx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dhhs.ne.gov/Pages/DD-Regulations-and-Waivers.asp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dhhs.ne.gov/DD%20Documents/Info%20Sheet%20for%20HCBS%20Waivers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i-nebraska.org/covid-19-closure-log-sheets/" TargetMode="External"/><Relationship Id="rId2" Type="http://schemas.openxmlformats.org/officeDocument/2006/relationships/hyperlink" Target="https://www.pti-nebraska.org/goals-tracking-sheet/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115B-3E95-4242-A621-2BF32BD3E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367" y="351692"/>
            <a:ext cx="10388516" cy="3197879"/>
          </a:xfrm>
        </p:spPr>
        <p:txBody>
          <a:bodyPr/>
          <a:lstStyle/>
          <a:p>
            <a:pPr algn="ctr"/>
            <a:r>
              <a:rPr lang="en-US" sz="5400" b="1" dirty="0"/>
              <a:t>Let’s Talk About Independence! </a:t>
            </a:r>
            <a:br>
              <a:rPr lang="en-US" sz="5400" dirty="0"/>
            </a:br>
            <a:r>
              <a:rPr lang="en-US" dirty="0"/>
              <a:t>And Steps to Achieving It</a:t>
            </a:r>
            <a:r>
              <a:rPr lang="en-US" sz="5400" dirty="0"/>
              <a:t>	</a:t>
            </a:r>
            <a:br>
              <a:rPr lang="en-US" sz="5400" dirty="0"/>
            </a:br>
            <a:br>
              <a:rPr lang="en-US" sz="2400" dirty="0"/>
            </a:br>
            <a:endParaRPr lang="en-US" sz="1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BEBBE-A36B-4A08-B4B1-E45A459A32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Material shared today is taken from PTI Nebraska, FEAT curriculum, ODEP, PACER Center </a:t>
            </a:r>
          </a:p>
          <a:p>
            <a:r>
              <a:rPr lang="en-US" sz="1400" dirty="0">
                <a:solidFill>
                  <a:schemeClr val="tx1"/>
                </a:solidFill>
              </a:rPr>
              <a:t>and experience….LOTS of experience!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24036-1ED4-40CE-895E-889EBECBAF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81D83-81B6-45B5-A295-2DCCFC914FE4}"/>
              </a:ext>
            </a:extLst>
          </p:cNvPr>
          <p:cNvSpPr/>
          <p:nvPr/>
        </p:nvSpPr>
        <p:spPr>
          <a:xfrm>
            <a:off x="239150" y="4886017"/>
            <a:ext cx="11546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075189-4F65-46D0-A3E9-F82D4F61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94" y="3549571"/>
            <a:ext cx="5295705" cy="250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00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6606-ABFA-424E-882E-D3F19AEE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5" y="273050"/>
            <a:ext cx="11416712" cy="869950"/>
          </a:xfrm>
        </p:spPr>
        <p:txBody>
          <a:bodyPr/>
          <a:lstStyle/>
          <a:p>
            <a:r>
              <a:rPr lang="en-US" dirty="0"/>
              <a:t>Preparing for Independence: ACTION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D672-8BD1-4901-8028-904A417AD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9A8DD-AFA9-4603-97C8-DF8B01E7BF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63667" y="2165350"/>
            <a:ext cx="8534400" cy="368681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Family’s role is crucial in preparing your young adult for independence</a:t>
            </a:r>
            <a:r>
              <a:rPr lang="en-US" dirty="0"/>
              <a:t>	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Participate in process – get involved!!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Model work expectations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Mentor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Network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8C1B2-8EE3-4A52-BD15-2ED9C1C873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0" y="1271589"/>
            <a:ext cx="711200" cy="244475"/>
          </a:xfrm>
        </p:spPr>
        <p:txBody>
          <a:bodyPr/>
          <a:lstStyle/>
          <a:p>
            <a:fld id="{00000000-1234-1234-1234-123412341234}" type="slidenum">
              <a:rPr lang="en-US" sz="1200" smtClean="0"/>
              <a:pPr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360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0998-8096-4854-9863-9625C19B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8" y="228600"/>
            <a:ext cx="11521440" cy="990600"/>
          </a:xfrm>
        </p:spPr>
        <p:txBody>
          <a:bodyPr/>
          <a:lstStyle/>
          <a:p>
            <a:r>
              <a:rPr lang="en-US" dirty="0"/>
              <a:t>Preparing for Independence: ACTION STEPS!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838F4-5EB8-4882-89CE-B12A8E694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5029200"/>
          </a:xfrm>
        </p:spPr>
        <p:txBody>
          <a:bodyPr/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0231" lvl="1" indent="0">
              <a:buClr>
                <a:schemeClr val="accent2"/>
              </a:buClr>
              <a:buNone/>
            </a:pPr>
            <a:r>
              <a:rPr lang="en-US" sz="3600" dirty="0"/>
              <a:t>Get involved!  </a:t>
            </a:r>
          </a:p>
          <a:p>
            <a:pPr lvl="2"/>
            <a:r>
              <a:rPr lang="en-US" sz="3000" dirty="0"/>
              <a:t>Participate in the IEP process</a:t>
            </a:r>
          </a:p>
          <a:p>
            <a:pPr lvl="2"/>
            <a:r>
              <a:rPr lang="en-US" sz="3000" dirty="0"/>
              <a:t>Pre-employment Transition Services begins at 14</a:t>
            </a:r>
          </a:p>
          <a:p>
            <a:pPr lvl="2"/>
            <a:r>
              <a:rPr lang="en-US" sz="3000" dirty="0"/>
              <a:t>Transition Planning in the IEP begins at 16</a:t>
            </a:r>
          </a:p>
          <a:p>
            <a:pPr lvl="2"/>
            <a:r>
              <a:rPr lang="en-US" sz="3000" dirty="0"/>
              <a:t>Encourage interests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3DA8-BEDD-4CF7-AF37-91B3B48D6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2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3"/>
          <p:cNvSpPr txBox="1">
            <a:spLocks noGrp="1"/>
          </p:cNvSpPr>
          <p:nvPr>
            <p:ph type="title"/>
          </p:nvPr>
        </p:nvSpPr>
        <p:spPr>
          <a:xfrm>
            <a:off x="759655" y="228600"/>
            <a:ext cx="953039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IEP and the Transition Plan</a:t>
            </a:r>
            <a:endParaRPr dirty="0"/>
          </a:p>
        </p:txBody>
      </p:sp>
      <p:sp>
        <p:nvSpPr>
          <p:cNvPr id="621" name="Google Shape;621;p73"/>
          <p:cNvSpPr txBox="1">
            <a:spLocks noGrp="1"/>
          </p:cNvSpPr>
          <p:nvPr>
            <p:ph type="body" idx="1"/>
          </p:nvPr>
        </p:nvSpPr>
        <p:spPr>
          <a:xfrm>
            <a:off x="1688893" y="1660160"/>
            <a:ext cx="8769245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700" dirty="0"/>
              <a:t>Transition planning </a:t>
            </a:r>
            <a:r>
              <a:rPr lang="en-US" sz="2700" i="1" dirty="0"/>
              <a:t>required</a:t>
            </a:r>
            <a:r>
              <a:rPr lang="en-US" sz="2700" dirty="0"/>
              <a:t> starting at age 16 in Nebraska</a:t>
            </a:r>
            <a:endParaRPr sz="2700" dirty="0"/>
          </a:p>
          <a:p>
            <a:pPr indent="-457200">
              <a:buSzPts val="1620"/>
              <a:buFont typeface="Wingdings" panose="05000000000000000000" pitchFamily="2" charset="2"/>
              <a:buChar char="q"/>
            </a:pPr>
            <a:r>
              <a:rPr lang="en-US" sz="2700" dirty="0"/>
              <a:t>Uses transition assessments to develop measurable post-secondary goals in the following areas:</a:t>
            </a:r>
            <a:endParaRPr sz="1600" dirty="0"/>
          </a:p>
          <a:p>
            <a:pPr marL="914400" lvl="2" indent="-228600">
              <a:buSzPts val="1650"/>
            </a:pPr>
            <a:r>
              <a:rPr lang="en-US" sz="2200" dirty="0"/>
              <a:t>Employment</a:t>
            </a:r>
            <a:endParaRPr dirty="0"/>
          </a:p>
          <a:p>
            <a:pPr marL="914400" lvl="2" indent="-228600">
              <a:buSzPts val="1650"/>
            </a:pPr>
            <a:r>
              <a:rPr lang="en-US" sz="2200" dirty="0"/>
              <a:t>Education/Training</a:t>
            </a:r>
            <a:endParaRPr dirty="0"/>
          </a:p>
          <a:p>
            <a:pPr marL="914400" lvl="2" indent="-228600">
              <a:buSzPts val="1650"/>
            </a:pPr>
            <a:r>
              <a:rPr lang="en-US" sz="2200" dirty="0"/>
              <a:t>Independent living skills (when appropriate)</a:t>
            </a:r>
            <a:endParaRPr dirty="0"/>
          </a:p>
          <a:p>
            <a:pPr indent="-457200">
              <a:buSzPts val="1620"/>
              <a:buFont typeface="Wingdings" panose="05000000000000000000" pitchFamily="2" charset="2"/>
              <a:buChar char="q"/>
            </a:pPr>
            <a:r>
              <a:rPr lang="en-US" sz="2700" dirty="0"/>
              <a:t>Includes needed and appropriate services (including employment services)</a:t>
            </a:r>
            <a:endParaRPr dirty="0"/>
          </a:p>
          <a:p>
            <a:pPr indent="-457200">
              <a:buSzPts val="1620"/>
              <a:buFont typeface="Wingdings" panose="05000000000000000000" pitchFamily="2" charset="2"/>
              <a:buChar char="q"/>
            </a:pPr>
            <a:r>
              <a:rPr lang="en-US" sz="2700" dirty="0"/>
              <a:t>Identifies interagency responsibilities</a:t>
            </a:r>
            <a:endParaRPr dirty="0"/>
          </a:p>
        </p:txBody>
      </p:sp>
      <p:sp>
        <p:nvSpPr>
          <p:cNvPr id="622" name="Google Shape;622;p73"/>
          <p:cNvSpPr txBox="1">
            <a:spLocks noGrp="1"/>
          </p:cNvSpPr>
          <p:nvPr>
            <p:ph type="sldNum" idx="12"/>
          </p:nvPr>
        </p:nvSpPr>
        <p:spPr>
          <a:xfrm>
            <a:off x="117231" y="1097280"/>
            <a:ext cx="533400" cy="56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12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4"/>
          <p:cNvSpPr txBox="1">
            <a:spLocks noGrp="1"/>
          </p:cNvSpPr>
          <p:nvPr>
            <p:ph type="title"/>
          </p:nvPr>
        </p:nvSpPr>
        <p:spPr>
          <a:xfrm>
            <a:off x="773723" y="228600"/>
            <a:ext cx="95163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IEP Planning Process</a:t>
            </a:r>
            <a:endParaRPr dirty="0"/>
          </a:p>
        </p:txBody>
      </p:sp>
      <p:sp>
        <p:nvSpPr>
          <p:cNvPr id="629" name="Google Shape;629;p74"/>
          <p:cNvSpPr txBox="1">
            <a:spLocks noGrp="1"/>
          </p:cNvSpPr>
          <p:nvPr>
            <p:ph type="body" idx="1"/>
          </p:nvPr>
        </p:nvSpPr>
        <p:spPr>
          <a:xfrm>
            <a:off x="1688892" y="1707630"/>
            <a:ext cx="8784236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q"/>
            </a:pPr>
            <a:r>
              <a:rPr lang="en-US" sz="2500" dirty="0"/>
              <a:t>Transition plan should guide the IEP development</a:t>
            </a:r>
            <a:endParaRPr dirty="0"/>
          </a:p>
          <a:p>
            <a:pPr marL="342900" indent="-342900">
              <a:spcBef>
                <a:spcPts val="1900"/>
              </a:spcBef>
              <a:buSzPts val="1500"/>
              <a:buFont typeface="Wingdings" panose="05000000000000000000" pitchFamily="2" charset="2"/>
              <a:buChar char="q"/>
            </a:pPr>
            <a:r>
              <a:rPr lang="en-US" sz="2500" dirty="0"/>
              <a:t>Begin with the end in mind – should be a “results-oriented” process "focused on improving the academic and functional achievement of the child”</a:t>
            </a:r>
            <a:endParaRPr sz="1400" dirty="0"/>
          </a:p>
          <a:p>
            <a:pPr marL="342900" indent="-342900">
              <a:spcBef>
                <a:spcPts val="1900"/>
              </a:spcBef>
              <a:buSzPts val="1500"/>
              <a:buFont typeface="Wingdings" panose="05000000000000000000" pitchFamily="2" charset="2"/>
              <a:buChar char="q"/>
            </a:pPr>
            <a:r>
              <a:rPr lang="en-US" sz="2500" dirty="0"/>
              <a:t>Be a coordinated set of services</a:t>
            </a:r>
            <a:endParaRPr dirty="0"/>
          </a:p>
          <a:p>
            <a:pPr marL="342900" indent="-342900">
              <a:spcBef>
                <a:spcPts val="1900"/>
              </a:spcBef>
              <a:buSzPts val="1500"/>
              <a:buFont typeface="Wingdings" panose="05000000000000000000" pitchFamily="2" charset="2"/>
              <a:buChar char="q"/>
            </a:pPr>
            <a:r>
              <a:rPr lang="en-US" sz="2500" dirty="0"/>
              <a:t>Include representatives from community-based adult service agencies</a:t>
            </a:r>
            <a:endParaRPr dirty="0"/>
          </a:p>
          <a:p>
            <a:pPr marL="342900" indent="-342900">
              <a:spcBef>
                <a:spcPts val="1900"/>
              </a:spcBef>
              <a:buSzPts val="1500"/>
              <a:buFont typeface="Wingdings" panose="05000000000000000000" pitchFamily="2" charset="2"/>
              <a:buChar char="q"/>
            </a:pPr>
            <a:r>
              <a:rPr lang="en-US" sz="2500" dirty="0"/>
              <a:t>Include partnerships with community members, businesses, and organizations of relevance to planning and goals</a:t>
            </a:r>
            <a:endParaRPr dirty="0"/>
          </a:p>
        </p:txBody>
      </p:sp>
      <p:sp>
        <p:nvSpPr>
          <p:cNvPr id="630" name="Google Shape;630;p74"/>
          <p:cNvSpPr txBox="1">
            <a:spLocks noGrp="1"/>
          </p:cNvSpPr>
          <p:nvPr>
            <p:ph type="sldNum" idx="12"/>
          </p:nvPr>
        </p:nvSpPr>
        <p:spPr>
          <a:xfrm>
            <a:off x="117231" y="1219200"/>
            <a:ext cx="533400" cy="384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13</a:t>
            </a:fld>
            <a:endParaRPr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57ED-F4E3-44ED-A7AE-1B56F6B1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6" y="640080"/>
            <a:ext cx="9720776" cy="579120"/>
          </a:xfrm>
        </p:spPr>
        <p:txBody>
          <a:bodyPr/>
          <a:lstStyle/>
          <a:p>
            <a:r>
              <a:rPr lang="en-US" sz="4000" dirty="0"/>
              <a:t>Quality Assessment = Quality IEPs = </a:t>
            </a:r>
            <a:br>
              <a:rPr lang="en-US" sz="3800" dirty="0"/>
            </a:br>
            <a:r>
              <a:rPr lang="en-US" sz="4000" dirty="0"/>
              <a:t>Better Outcomes for Students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4B779-06F0-4AEC-872D-E6CE626B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196" y="1516064"/>
            <a:ext cx="10776751" cy="429389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In order to improve student post-school outcomes, </a:t>
            </a:r>
            <a:r>
              <a:rPr lang="en-US" sz="2400" b="1" i="1" dirty="0"/>
              <a:t>begin with the end in mind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Letting the student’s post-secondary goal drive the entire IEP is one way to begin with the end in mind.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Teachers should conduct assessments with students 1-1.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Comprehensive transition assessment tools need to be used first, then given time to gather data &amp; determine which informal assessment need to be completed.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“Whaddya wanna be when you grow up?” interview that tends to occur 30 minutes prior to the IEP meeting is </a:t>
            </a:r>
            <a:r>
              <a:rPr lang="en-US" sz="2400" u="sng" dirty="0"/>
              <a:t>not</a:t>
            </a:r>
            <a:r>
              <a:rPr lang="en-US" sz="2400" dirty="0"/>
              <a:t> an assessment, nor is it effective.</a:t>
            </a:r>
          </a:p>
          <a:p>
            <a:pPr marL="118110" indent="0">
              <a:buNone/>
            </a:pPr>
            <a:endParaRPr lang="en-US" sz="2400" b="1" dirty="0"/>
          </a:p>
          <a:p>
            <a:pPr marL="118110" indent="0">
              <a:buNone/>
            </a:pPr>
            <a:r>
              <a:rPr lang="en-US" sz="2400" b="1" dirty="0"/>
              <a:t>     **Parents can and should provide input to the IEP’s Transition Plan**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72A2-B632-4B75-AAE8-F3C979B02F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14</a:t>
            </a:fld>
            <a:endParaRPr lang="en-US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2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91896-FE27-4648-9433-501A7E284F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15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2E489-F79F-4781-82E0-D5F217EA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446" y="0"/>
            <a:ext cx="8623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3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B8F236-559D-4A0B-80EA-D362F11306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16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745CA-74E6-494D-BF75-0E80BF25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291" y="0"/>
            <a:ext cx="8369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3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523858" y="2782826"/>
            <a:ext cx="7144284" cy="1673225"/>
          </a:xfrm>
        </p:spPr>
        <p:txBody>
          <a:bodyPr/>
          <a:lstStyle/>
          <a:p>
            <a:pPr marL="685800" indent="-457200">
              <a:buClr>
                <a:srgbClr val="D16349"/>
              </a:buClr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1"/>
                </a:solidFill>
              </a:rPr>
              <a:t>Discovering Passion (Parents\Families)</a:t>
            </a:r>
          </a:p>
          <a:p>
            <a:pPr marL="228600" indent="0">
              <a:buClr>
                <a:srgbClr val="D16349"/>
              </a:buClr>
            </a:pPr>
            <a:endParaRPr lang="en-US" sz="3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2C6B1FF6-39B9-40F5-8B67-33C6354A3D4F}" type="slidenum">
              <a:rPr lang="en-US" sz="1200">
                <a:solidFill>
                  <a:schemeClr val="tx1"/>
                </a:solidFill>
              </a:rPr>
              <a:pPr eaLnBrk="1" latinLnBrk="0" hangingPunct="1"/>
              <a:t>17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79806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lang="en-US" sz="1200">
                <a:solidFill>
                  <a:schemeClr val="tx1"/>
                </a:solidFill>
              </a:rPr>
              <a:pPr eaLnBrk="1" latinLnBrk="0" hangingPunct="1"/>
              <a:t>18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3" descr="E:\activities\discovering passions 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60" y="163740"/>
            <a:ext cx="5191806" cy="6709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28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5"/>
          <p:cNvSpPr txBox="1">
            <a:spLocks noGrp="1"/>
          </p:cNvSpPr>
          <p:nvPr>
            <p:ph type="title"/>
          </p:nvPr>
        </p:nvSpPr>
        <p:spPr>
          <a:xfrm>
            <a:off x="773723" y="228600"/>
            <a:ext cx="95163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Post-secondary/Transition IEP</a:t>
            </a:r>
            <a:endParaRPr sz="4000" dirty="0"/>
          </a:p>
        </p:txBody>
      </p:sp>
      <p:sp>
        <p:nvSpPr>
          <p:cNvPr id="637" name="Google Shape;637;p75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620"/>
              <a:buNone/>
            </a:pPr>
            <a:r>
              <a:rPr lang="en-US" sz="3200" dirty="0"/>
              <a:t>Examples of Activities to include in IEP: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Attend Eastern Nebraska Transition Conference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Take a Community Based Learning class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Visit the Student Services office at local college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Attend the Project SEARCH Job Fair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Complete a 1 day job shadow of ______ (insert career interest)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Take pre-ACT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Meet monthly with Nebraska VR counselor 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Lead my own IEP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r>
              <a:rPr lang="en-US" sz="2600" dirty="0"/>
              <a:t>Participate in mock interview through Career Exploration Class</a:t>
            </a:r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endParaRPr lang="en-US" sz="2700" dirty="0"/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endParaRPr lang="en-US" sz="2700" dirty="0"/>
          </a:p>
          <a:p>
            <a:pPr indent="-457200">
              <a:spcBef>
                <a:spcPts val="0"/>
              </a:spcBef>
              <a:buSzPts val="1620"/>
              <a:buFont typeface="Wingdings" panose="05000000000000000000" pitchFamily="2" charset="2"/>
              <a:buChar char="q"/>
            </a:pPr>
            <a:endParaRPr dirty="0"/>
          </a:p>
        </p:txBody>
      </p:sp>
      <p:sp>
        <p:nvSpPr>
          <p:cNvPr id="638" name="Google Shape;638;p75"/>
          <p:cNvSpPr txBox="1">
            <a:spLocks noGrp="1"/>
          </p:cNvSpPr>
          <p:nvPr>
            <p:ph type="sldNum" idx="12"/>
          </p:nvPr>
        </p:nvSpPr>
        <p:spPr>
          <a:xfrm>
            <a:off x="103163" y="1219201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19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10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7C8B847-17A9-48C0-85A8-05DAB25C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800"/>
            <a:ext cx="83820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cs typeface="Tunga" panose="020B0502040204020203" pitchFamily="34" charset="0"/>
              </a:rPr>
              <a:t>PTI Nebraska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C77DCD0-2279-45EB-858B-74C93851671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133600" y="1266092"/>
            <a:ext cx="7848600" cy="5287108"/>
          </a:xfrm>
        </p:spPr>
        <p:txBody>
          <a:bodyPr>
            <a:normAutofit lnSpcReduction="10000"/>
          </a:bodyPr>
          <a:lstStyle/>
          <a:p>
            <a:pPr indent="-173736">
              <a:lnSpc>
                <a:spcPct val="80000"/>
              </a:lnSpc>
              <a:defRPr/>
            </a:pPr>
            <a:endParaRPr lang="en-US" sz="200" dirty="0"/>
          </a:p>
          <a:p>
            <a:pPr indent="-173736">
              <a:lnSpc>
                <a:spcPct val="80000"/>
              </a:lnSpc>
              <a:buNone/>
              <a:defRPr/>
            </a:pPr>
            <a:r>
              <a:rPr lang="en-US" sz="200" dirty="0"/>
              <a:t>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1"/>
                </a:solidFill>
              </a:rPr>
              <a:t>a statewide resource for families of children with disabilities or special healthcare needs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1"/>
                </a:solidFill>
              </a:rPr>
              <a:t>provides training, information and support to parents who have a child/children receiving early intervention, special education or healthcare services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1"/>
                </a:solidFill>
              </a:rPr>
              <a:t>serves families of children with special needs/healthcare needs age birth through 26 anywhere in the State of Nebraska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1"/>
                </a:solidFill>
              </a:rPr>
              <a:t>a non-profit organization funded by the Federal Department of Education (OSEP) and the Nebraska Department of Education (NDE)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800" dirty="0"/>
          </a:p>
          <a:p>
            <a:pPr indent="-173736">
              <a:lnSpc>
                <a:spcPct val="80000"/>
              </a:lnSpc>
              <a:buNone/>
              <a:defRPr/>
            </a:pPr>
            <a:endParaRPr lang="en-US" sz="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0998-8096-4854-9863-9625C19B4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Preparing for Independence: ACTION STEPS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838F4-5EB8-4882-89CE-B12A8E694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864" y="773723"/>
            <a:ext cx="10871200" cy="5855677"/>
          </a:xfrm>
        </p:spPr>
        <p:txBody>
          <a:bodyPr/>
          <a:lstStyle/>
          <a:p>
            <a:pPr marL="570231" lvl="1" indent="0">
              <a:buClr>
                <a:schemeClr val="accent2"/>
              </a:buClr>
              <a:buNone/>
            </a:pPr>
            <a:r>
              <a:rPr lang="en-US" sz="3600" dirty="0"/>
              <a:t> 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800" b="1" dirty="0"/>
              <a:t>Model work expectations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Practice “soft skills” at home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Assign responsibilities and hold accountable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Maintain high expectations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800" b="1" dirty="0"/>
              <a:t>Mentor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Use volunteer experiences to build work skills and resume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Try several experiences so youth can explore different types of job</a:t>
            </a:r>
            <a:r>
              <a:rPr lang="en-US" sz="2200" dirty="0"/>
              <a:t>	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800" b="1" dirty="0"/>
              <a:t>Network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Relationships, not want ads, provide the most job opportunities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Everyone has a network within their community they can use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How did you find </a:t>
            </a:r>
            <a:r>
              <a:rPr lang="en-US" sz="2400" i="1" dirty="0"/>
              <a:t>your</a:t>
            </a:r>
            <a:r>
              <a:rPr lang="en-US" sz="2400" dirty="0"/>
              <a:t> first job?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3DA8-BEDD-4CF7-AF37-91B3B48D6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4562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9"/>
          <p:cNvSpPr txBox="1">
            <a:spLocks noGrp="1"/>
          </p:cNvSpPr>
          <p:nvPr>
            <p:ph type="title"/>
          </p:nvPr>
        </p:nvSpPr>
        <p:spPr>
          <a:xfrm>
            <a:off x="703385" y="228600"/>
            <a:ext cx="95866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Building a Support Network</a:t>
            </a:r>
            <a:endParaRPr dirty="0"/>
          </a:p>
        </p:txBody>
      </p:sp>
      <p:sp>
        <p:nvSpPr>
          <p:cNvPr id="500" name="Google Shape;500;p59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Inviting people to become a support</a:t>
            </a:r>
            <a:endParaRPr sz="1400"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Person-centered planning</a:t>
            </a:r>
            <a:endParaRPr sz="3200" dirty="0"/>
          </a:p>
          <a:p>
            <a:pPr marL="709613" lvl="1" indent="-342900">
              <a:buClr>
                <a:schemeClr val="accent2"/>
              </a:buClr>
              <a:buSzPts val="1750"/>
              <a:buFont typeface="Wingdings" panose="05000000000000000000" pitchFamily="2" charset="2"/>
              <a:buChar char="§"/>
            </a:pPr>
            <a:r>
              <a:rPr lang="en-US" sz="2500" dirty="0"/>
              <a:t>PATH - Planning Alternative Tomorrows with Hope</a:t>
            </a:r>
            <a:endParaRPr dirty="0"/>
          </a:p>
          <a:p>
            <a:pPr marL="709613" lvl="1" indent="-342900">
              <a:buClr>
                <a:schemeClr val="accent2"/>
              </a:buClr>
              <a:buSzPts val="1750"/>
              <a:buFont typeface="Wingdings" panose="05000000000000000000" pitchFamily="2" charset="2"/>
              <a:buChar char="§"/>
            </a:pPr>
            <a:r>
              <a:rPr lang="en-US" sz="2500" dirty="0"/>
              <a:t>MAPS - Making Action Plans </a:t>
            </a:r>
            <a:endParaRPr dirty="0"/>
          </a:p>
          <a:p>
            <a:pPr marL="709613" lvl="1" indent="-342900">
              <a:buClr>
                <a:schemeClr val="accent2"/>
              </a:buClr>
              <a:buSzPts val="1750"/>
              <a:buFont typeface="Wingdings" panose="05000000000000000000" pitchFamily="2" charset="2"/>
              <a:buChar char="§"/>
            </a:pPr>
            <a:r>
              <a:rPr lang="en-US" sz="2500" dirty="0"/>
              <a:t>GAP - Group Action Planning</a:t>
            </a:r>
            <a:endParaRPr dirty="0"/>
          </a:p>
        </p:txBody>
      </p:sp>
      <p:sp>
        <p:nvSpPr>
          <p:cNvPr id="501" name="Google Shape;501;p59"/>
          <p:cNvSpPr txBox="1">
            <a:spLocks noGrp="1"/>
          </p:cNvSpPr>
          <p:nvPr>
            <p:ph type="sldNum" idx="12"/>
          </p:nvPr>
        </p:nvSpPr>
        <p:spPr>
          <a:xfrm>
            <a:off x="169985" y="1219201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21</a:t>
            </a:fld>
            <a:endParaRPr sz="1200" kern="0" dirty="0">
              <a:solidFill>
                <a:srgbClr val="000000"/>
              </a:solidFill>
            </a:endParaRPr>
          </a:p>
        </p:txBody>
      </p:sp>
      <p:pic>
        <p:nvPicPr>
          <p:cNvPr id="502" name="Google Shape;502;p59" descr="A plan where you put down stuff you have to accomplish and how fill it be done. " title="Planing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9853" y="4419602"/>
            <a:ext cx="5814053" cy="205739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9"/>
          <p:cNvSpPr txBox="1"/>
          <p:nvPr/>
        </p:nvSpPr>
        <p:spPr>
          <a:xfrm>
            <a:off x="2667001" y="6504802"/>
            <a:ext cx="28964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http://www.imaginebetter.co.nz/planning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"/>
          <p:cNvSpPr txBox="1">
            <a:spLocks noGrp="1"/>
          </p:cNvSpPr>
          <p:nvPr>
            <p:ph type="title"/>
          </p:nvPr>
        </p:nvSpPr>
        <p:spPr>
          <a:xfrm>
            <a:off x="492368" y="228600"/>
            <a:ext cx="1153550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909"/>
              </a:lnSpc>
            </a:pPr>
            <a:r>
              <a:rPr lang="en-US" sz="3800" dirty="0"/>
              <a:t>How Families Contribute to the Employment Process</a:t>
            </a:r>
            <a:endParaRPr sz="3800" dirty="0"/>
          </a:p>
        </p:txBody>
      </p:sp>
      <p:sp>
        <p:nvSpPr>
          <p:cNvPr id="511" name="Google Shape;511;p60"/>
          <p:cNvSpPr txBox="1">
            <a:spLocks noGrp="1"/>
          </p:cNvSpPr>
          <p:nvPr>
            <p:ph type="body" idx="1"/>
          </p:nvPr>
        </p:nvSpPr>
        <p:spPr>
          <a:xfrm>
            <a:off x="1778833" y="1600200"/>
            <a:ext cx="8784236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Look for the individual’s skills and passions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Assist with brainstorming business/job ideas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Encourage creativity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Plan for employment through IEP transition goals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Network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Share job contacts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Inform the job coach of any problems or issues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Participate in problem solving</a:t>
            </a:r>
            <a:endParaRPr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Monitor service delivery and quality</a:t>
            </a:r>
            <a:endParaRPr dirty="0"/>
          </a:p>
        </p:txBody>
      </p:sp>
      <p:sp>
        <p:nvSpPr>
          <p:cNvPr id="512" name="Google Shape;512;p60"/>
          <p:cNvSpPr txBox="1">
            <a:spLocks noGrp="1"/>
          </p:cNvSpPr>
          <p:nvPr>
            <p:ph type="sldNum" idx="12"/>
          </p:nvPr>
        </p:nvSpPr>
        <p:spPr>
          <a:xfrm>
            <a:off x="145366" y="1219201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22</a:t>
            </a:fld>
            <a:endParaRPr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462640" y="2677289"/>
            <a:ext cx="7620000" cy="3179825"/>
          </a:xfrm>
        </p:spPr>
        <p:txBody>
          <a:bodyPr/>
          <a:lstStyle/>
          <a:p>
            <a:pPr marL="685800" indent="-457200">
              <a:buClr>
                <a:srgbClr val="D16349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tx1"/>
                </a:solidFill>
              </a:rPr>
              <a:t>Who are the people in your life?</a:t>
            </a:r>
          </a:p>
          <a:p>
            <a:pPr marL="685800" indent="-457200">
              <a:buClr>
                <a:srgbClr val="D16349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tx1"/>
                </a:solidFill>
              </a:rPr>
              <a:t>Who are the people who have helped?</a:t>
            </a:r>
          </a:p>
          <a:p>
            <a:pPr marL="685800" indent="-457200">
              <a:buClr>
                <a:srgbClr val="D16349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tx1"/>
                </a:solidFill>
              </a:rPr>
              <a:t>Who are the people who have information?</a:t>
            </a:r>
          </a:p>
          <a:p>
            <a:pPr marL="685800" indent="-457200">
              <a:buClr>
                <a:srgbClr val="D16349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tx1"/>
                </a:solidFill>
              </a:rPr>
              <a:t>Who are the people with whom you want to connect?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eaLnBrk="1" latinLnBrk="0" hangingPunct="1"/>
            <a:fld id="{2C6B1FF6-39B9-40F5-8B67-33C6354A3D4F}" type="slidenum">
              <a:rPr lang="en-US" sz="1200"/>
              <a:pPr eaLnBrk="1" latinLnBrk="0" hangingPunct="1"/>
              <a:t>23</a:t>
            </a:fld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 Activity – Inviting Support</a:t>
            </a:r>
          </a:p>
        </p:txBody>
      </p:sp>
    </p:spTree>
    <p:extLst>
      <p:ext uri="{BB962C8B-B14F-4D97-AF65-F5344CB8AC3E}">
        <p14:creationId xmlns:p14="http://schemas.microsoft.com/office/powerpoint/2010/main" val="3402438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lang="en-US" sz="1200"/>
              <a:pPr eaLnBrk="1" latinLnBrk="0" hangingPunct="1"/>
              <a:t>24</a:t>
            </a:fld>
            <a:endParaRPr lang="en-US" sz="1200" dirty="0"/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468337" y="80630"/>
          <a:ext cx="5233769" cy="6777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5511800" imgH="7137400" progId="AcroExch.Document.7">
                  <p:embed/>
                </p:oleObj>
              </mc:Choice>
              <mc:Fallback>
                <p:oleObj name="Acrobat Document" r:id="rId4" imgW="5511800" imgH="7137400" progId="AcroExch.Document.7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337" y="80630"/>
                        <a:ext cx="5233769" cy="677737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5757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7B7C-CB9C-4D5B-9E4F-36244363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Employment: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DEE44-0B50-476E-9795-85E512DFF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B3F0A-76C7-4016-ADA4-2CA61699BDD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Employment comes in a variety of “shapes and sizes”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Think “outside the box”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Everyone has a “starter” job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Volunteering counts!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Take advantage of work-based learning opportunities through school or Workforce Development	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B6DD6-AF5D-4C87-A141-43E48A400A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068" y="1271589"/>
            <a:ext cx="711200" cy="244475"/>
          </a:xfrm>
        </p:spPr>
        <p:txBody>
          <a:bodyPr/>
          <a:lstStyle/>
          <a:p>
            <a:fld id="{00000000-1234-1234-1234-123412341234}" type="slidenum">
              <a:rPr lang="en-US" sz="1200" smtClean="0"/>
              <a:pPr/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5603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>
            <a:spLocks noGrp="1"/>
          </p:cNvSpPr>
          <p:nvPr>
            <p:ph type="body" idx="1"/>
          </p:nvPr>
        </p:nvSpPr>
        <p:spPr>
          <a:xfrm>
            <a:off x="2528342" y="2743200"/>
            <a:ext cx="77798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dk1"/>
                </a:solidFill>
              </a:rPr>
              <a:t>Integrated Competitive Employment</a:t>
            </a:r>
            <a:endParaRPr dirty="0"/>
          </a:p>
          <a:p>
            <a:pPr indent="-4572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dk1"/>
                </a:solidFill>
              </a:rPr>
              <a:t>Supported and Customized Employment</a:t>
            </a:r>
            <a:endParaRPr sz="2400" dirty="0">
              <a:solidFill>
                <a:schemeClr val="dk1"/>
              </a:solidFill>
            </a:endParaRPr>
          </a:p>
          <a:p>
            <a:pPr marL="1257300" lvl="2" indent="-342900">
              <a:spcBef>
                <a:spcPts val="0"/>
              </a:spcBef>
              <a:buSzPts val="144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Created Jobs</a:t>
            </a:r>
            <a:endParaRPr sz="2400" dirty="0"/>
          </a:p>
          <a:p>
            <a:pPr marL="1257300" lvl="2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Carved Jobs</a:t>
            </a:r>
            <a:endParaRPr lang="en-US" sz="2400" dirty="0"/>
          </a:p>
          <a:p>
            <a:pPr marL="1257300" lvl="2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Resource Ownership</a:t>
            </a:r>
            <a:endParaRPr sz="2400" dirty="0"/>
          </a:p>
          <a:p>
            <a:pPr marL="1257300" lvl="2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Self-Employment</a:t>
            </a:r>
            <a:endParaRPr lang="en-US" sz="2400" dirty="0"/>
          </a:p>
          <a:p>
            <a:pPr marL="1257300" lvl="2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Business Within a Business </a:t>
            </a:r>
          </a:p>
          <a:p>
            <a:pPr marL="1257300" lvl="2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Self-Employment</a:t>
            </a:r>
            <a:endParaRPr sz="2400" dirty="0"/>
          </a:p>
          <a:p>
            <a:pPr marL="1257300" lvl="2" indent="-342900"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Employer-Initiated Model</a:t>
            </a:r>
            <a:r>
              <a:rPr lang="en-US" sz="1300" dirty="0">
                <a:solidFill>
                  <a:schemeClr val="dk1"/>
                </a:solidFill>
              </a:rPr>
              <a:t>s</a:t>
            </a:r>
            <a:endParaRPr dirty="0"/>
          </a:p>
          <a:p>
            <a:pPr marL="0" indent="0"/>
            <a:endParaRPr dirty="0">
              <a:solidFill>
                <a:schemeClr val="dk1"/>
              </a:solidFill>
            </a:endParaRPr>
          </a:p>
        </p:txBody>
      </p:sp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2895600" y="1600200"/>
            <a:ext cx="845702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5238"/>
              </a:lnSpc>
              <a:buSzPts val="4200"/>
            </a:pPr>
            <a:r>
              <a:rPr lang="en-US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Employment Possibilities</a:t>
            </a:r>
            <a:endParaRPr dirty="0"/>
          </a:p>
        </p:txBody>
      </p:sp>
      <p:sp>
        <p:nvSpPr>
          <p:cNvPr id="285" name="Google Shape;285;p34"/>
          <p:cNvSpPr txBox="1">
            <a:spLocks noGrp="1"/>
          </p:cNvSpPr>
          <p:nvPr>
            <p:ph type="sldNum" idx="12"/>
          </p:nvPr>
        </p:nvSpPr>
        <p:spPr>
          <a:xfrm>
            <a:off x="-295422" y="1752601"/>
            <a:ext cx="2152357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fld id="{00000000-1234-1234-1234-123412341234}" type="slidenum">
              <a:rPr lang="en-US" sz="1200" kern="0" smtClean="0">
                <a:solidFill>
                  <a:srgbClr val="000000"/>
                </a:solidFill>
              </a:rPr>
              <a:pPr>
                <a:buClr>
                  <a:srgbClr val="000000"/>
                </a:buClr>
                <a:buSzPts val="2400"/>
              </a:pPr>
              <a:t>26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745588" y="119922"/>
            <a:ext cx="9922413" cy="115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/>
              <a:t>Integrated Competitive Employment</a:t>
            </a:r>
            <a:endParaRPr sz="4200" dirty="0"/>
          </a:p>
        </p:txBody>
      </p:sp>
      <p:sp>
        <p:nvSpPr>
          <p:cNvPr id="292" name="Google Shape;292;p35"/>
          <p:cNvSpPr txBox="1">
            <a:spLocks noGrp="1"/>
          </p:cNvSpPr>
          <p:nvPr>
            <p:ph type="body" idx="1"/>
          </p:nvPr>
        </p:nvSpPr>
        <p:spPr>
          <a:xfrm>
            <a:off x="2314413" y="1780581"/>
            <a:ext cx="8153400" cy="431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000" dirty="0"/>
              <a:t>Real work in real businesses</a:t>
            </a:r>
            <a:endParaRPr sz="3000"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3000" dirty="0"/>
              <a:t>20 hours a week or more</a:t>
            </a:r>
            <a:endParaRPr sz="3000"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3000" dirty="0"/>
              <a:t>Minimum wage or higher</a:t>
            </a:r>
            <a:endParaRPr sz="3000" dirty="0"/>
          </a:p>
          <a:p>
            <a:pPr indent="-457200">
              <a:buSzPts val="1680"/>
              <a:buFont typeface="Wingdings" panose="05000000000000000000" pitchFamily="2" charset="2"/>
              <a:buChar char="q"/>
            </a:pPr>
            <a:r>
              <a:rPr lang="en-US" sz="3000" dirty="0"/>
              <a:t>Individualized supports</a:t>
            </a:r>
            <a:endParaRPr sz="3000" dirty="0"/>
          </a:p>
        </p:txBody>
      </p:sp>
      <p:sp>
        <p:nvSpPr>
          <p:cNvPr id="293" name="Google Shape;293;p35"/>
          <p:cNvSpPr txBox="1">
            <a:spLocks noGrp="1"/>
          </p:cNvSpPr>
          <p:nvPr>
            <p:ph type="sldNum" idx="12"/>
          </p:nvPr>
        </p:nvSpPr>
        <p:spPr>
          <a:xfrm>
            <a:off x="75027" y="1167619"/>
            <a:ext cx="533400" cy="44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27</a:t>
            </a:fld>
            <a:endParaRPr sz="1200" dirty="0"/>
          </a:p>
        </p:txBody>
      </p:sp>
      <p:pic>
        <p:nvPicPr>
          <p:cNvPr id="294" name="Google Shape;294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24380" y="4169044"/>
            <a:ext cx="3726374" cy="22555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94AF7-D990-4F6C-81AA-9106571E1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09" y="2299073"/>
            <a:ext cx="2333625" cy="147201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29173-668F-422D-A1B8-85614F3E8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037" y="4289581"/>
            <a:ext cx="2829551" cy="180469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>
            <a:spLocks noGrp="1"/>
          </p:cNvSpPr>
          <p:nvPr>
            <p:ph type="title"/>
          </p:nvPr>
        </p:nvSpPr>
        <p:spPr>
          <a:xfrm>
            <a:off x="773723" y="287118"/>
            <a:ext cx="11015003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909"/>
              </a:lnSpc>
            </a:pPr>
            <a:r>
              <a:rPr lang="en-US" dirty="0"/>
              <a:t>Supported and Customized Employment</a:t>
            </a:r>
            <a:endParaRPr dirty="0"/>
          </a:p>
        </p:txBody>
      </p:sp>
      <p:sp>
        <p:nvSpPr>
          <p:cNvPr id="301" name="Google Shape;301;p36"/>
          <p:cNvSpPr txBox="1">
            <a:spLocks noGrp="1"/>
          </p:cNvSpPr>
          <p:nvPr>
            <p:ph type="body" idx="1"/>
          </p:nvPr>
        </p:nvSpPr>
        <p:spPr>
          <a:xfrm>
            <a:off x="2133600" y="2438400"/>
            <a:ext cx="3886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indent="-319088">
              <a:spcBef>
                <a:spcPts val="0"/>
              </a:spcBef>
              <a:buSzPts val="1320"/>
            </a:pPr>
            <a:r>
              <a:rPr lang="en-US" sz="2200" dirty="0"/>
              <a:t>Real work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Integrated businesses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Assistance from job coach 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On-going support services </a:t>
            </a:r>
            <a:endParaRPr sz="2200"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Job match</a:t>
            </a:r>
            <a:endParaRPr lang="en-US" dirty="0"/>
          </a:p>
          <a:p>
            <a:pPr marL="366713" lvl="1" indent="0">
              <a:spcBef>
                <a:spcPts val="1200"/>
              </a:spcBef>
              <a:buSzPts val="1050"/>
              <a:buNone/>
            </a:pPr>
            <a:r>
              <a:rPr lang="en-US" sz="1500" dirty="0"/>
              <a:t>	   (Rehabilitation Act, 1973)</a:t>
            </a:r>
            <a:endParaRPr lang="en-US" dirty="0"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2"/>
          </p:nvPr>
        </p:nvSpPr>
        <p:spPr>
          <a:xfrm>
            <a:off x="6324600" y="2438400"/>
            <a:ext cx="4114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indent="-319088">
              <a:spcBef>
                <a:spcPts val="0"/>
              </a:spcBef>
              <a:buSzPts val="1320"/>
            </a:pPr>
            <a:r>
              <a:rPr lang="en-US" sz="2200" dirty="0"/>
              <a:t>Real work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Integrated businesses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Assistance from job coach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On-going support services 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Negotiation between needs of employer and individual</a:t>
            </a:r>
            <a:endParaRPr dirty="0"/>
          </a:p>
          <a:p>
            <a:pPr marL="319088" indent="-319088">
              <a:spcBef>
                <a:spcPts val="1200"/>
              </a:spcBef>
              <a:buSzPts val="1320"/>
            </a:pPr>
            <a:r>
              <a:rPr lang="en-US" sz="2200" dirty="0"/>
              <a:t>One person at a time, one employer at a time  </a:t>
            </a:r>
            <a:endParaRPr dirty="0"/>
          </a:p>
          <a:p>
            <a:pPr marL="0" indent="0">
              <a:spcBef>
                <a:spcPts val="1200"/>
              </a:spcBef>
              <a:buSzPts val="900"/>
              <a:buNone/>
            </a:pPr>
            <a:r>
              <a:rPr lang="en-US" sz="1500" dirty="0"/>
              <a:t>          (Office of Disability Employment Policy)</a:t>
            </a:r>
            <a:endParaRPr dirty="0"/>
          </a:p>
        </p:txBody>
      </p:sp>
      <p:sp>
        <p:nvSpPr>
          <p:cNvPr id="303" name="Google Shape;303;p36"/>
          <p:cNvSpPr txBox="1">
            <a:spLocks noGrp="1"/>
          </p:cNvSpPr>
          <p:nvPr>
            <p:ph type="body" idx="3"/>
          </p:nvPr>
        </p:nvSpPr>
        <p:spPr>
          <a:xfrm>
            <a:off x="2133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  <a:buSzPts val="1440"/>
            </a:pPr>
            <a:r>
              <a:rPr lang="en-US" sz="2400" dirty="0">
                <a:solidFill>
                  <a:schemeClr val="dk1"/>
                </a:solidFill>
              </a:rPr>
              <a:t>Supported Employment</a:t>
            </a:r>
            <a:endParaRPr dirty="0"/>
          </a:p>
        </p:txBody>
      </p:sp>
      <p:sp>
        <p:nvSpPr>
          <p:cNvPr id="304" name="Google Shape;304;p36"/>
          <p:cNvSpPr txBox="1">
            <a:spLocks noGrp="1"/>
          </p:cNvSpPr>
          <p:nvPr>
            <p:ph type="body" idx="4"/>
          </p:nvPr>
        </p:nvSpPr>
        <p:spPr>
          <a:xfrm>
            <a:off x="6324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  <a:buSzPts val="1440"/>
            </a:pPr>
            <a:r>
              <a:rPr lang="en-US" sz="2400" dirty="0">
                <a:solidFill>
                  <a:schemeClr val="dk1"/>
                </a:solidFill>
              </a:rPr>
              <a:t>Customized Employment</a:t>
            </a:r>
            <a:endParaRPr dirty="0"/>
          </a:p>
        </p:txBody>
      </p:sp>
      <p:sp>
        <p:nvSpPr>
          <p:cNvPr id="305" name="Google Shape;305;p36"/>
          <p:cNvSpPr txBox="1">
            <a:spLocks noGrp="1"/>
          </p:cNvSpPr>
          <p:nvPr>
            <p:ph type="sldNum" idx="12"/>
          </p:nvPr>
        </p:nvSpPr>
        <p:spPr>
          <a:xfrm>
            <a:off x="103163" y="1299725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28</a:t>
            </a:fld>
            <a:endParaRPr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2136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Meet Chris</a:t>
            </a:r>
            <a:endParaRPr dirty="0"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229772" y="1219200"/>
            <a:ext cx="533400" cy="3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29</a:t>
            </a:fld>
            <a:endParaRPr sz="1200" dirty="0"/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2028504" y="2504056"/>
            <a:ext cx="4108523" cy="316681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5400000">
            <a:off x="5780652" y="2504059"/>
            <a:ext cx="4108525" cy="316681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9" name="Google Shape;159;p19"/>
          <p:cNvSpPr txBox="1"/>
          <p:nvPr/>
        </p:nvSpPr>
        <p:spPr>
          <a:xfrm>
            <a:off x="3505201" y="6504802"/>
            <a:ext cx="51855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Chris’ story was gathered by PTI Nebraska in 2019.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50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2800E8A-5543-490E-BD79-75E6CCA1700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1905000" y="1547446"/>
            <a:ext cx="8229600" cy="4548554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3600" dirty="0"/>
              <a:t>PTI Nebraska staff are parent-professionals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n-US" sz="3600" dirty="0"/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3600" dirty="0"/>
              <a:t>PTI is available to talk to parents and professionals by phone, e-mail or in- person </a:t>
            </a:r>
            <a:endParaRPr lang="en-US" sz="3600" b="1" dirty="0"/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n-US" sz="3600" dirty="0"/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3600" dirty="0"/>
              <a:t>Areas of focus and expertise include</a:t>
            </a:r>
          </a:p>
          <a:p>
            <a:pPr marL="1089025" lvl="3" indent="-571500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3000" b="1" dirty="0"/>
              <a:t>early intervention </a:t>
            </a:r>
          </a:p>
          <a:p>
            <a:pPr marL="1089025" lvl="3" indent="-571500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3000" b="1" dirty="0"/>
              <a:t>special education </a:t>
            </a:r>
          </a:p>
          <a:p>
            <a:pPr marL="1089025" lvl="3" indent="-571500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3000" b="1" dirty="0"/>
              <a:t>healthcare services </a:t>
            </a:r>
          </a:p>
          <a:p>
            <a:pPr marL="1089025" lvl="3" indent="-571500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3000" b="1" dirty="0"/>
              <a:t>transition</a:t>
            </a:r>
          </a:p>
          <a:p>
            <a:pPr marL="1089025" lvl="3" indent="-571500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3000" b="1" dirty="0"/>
              <a:t>disability specific information</a:t>
            </a:r>
          </a:p>
          <a:p>
            <a:pPr marL="1089025" lvl="3" indent="-571500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3000" b="1" dirty="0"/>
              <a:t>community resources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2136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Meet Chris</a:t>
            </a:r>
            <a:endParaRPr dirty="0"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1778833" y="1676400"/>
            <a:ext cx="8649324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19088" indent="-319088">
              <a:spcBef>
                <a:spcPts val="0"/>
              </a:spcBef>
              <a:buSzPts val="1440"/>
            </a:pPr>
            <a:r>
              <a:rPr lang="en-US" sz="2400" dirty="0"/>
              <a:t>Chris has worked at AMC Theaters for 5 years</a:t>
            </a:r>
            <a:endParaRPr dirty="0"/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Cleans theaters, stocks/sweeps restrooms, cleans common areas</a:t>
            </a:r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Cross trained on other job duties such as food prep, ticket taking</a:t>
            </a:r>
            <a:endParaRPr sz="2400" dirty="0"/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Has gained confidence and communication skills while reporting work progress to on-site manager or job coach, and answering theater customers’ questions</a:t>
            </a:r>
            <a:endParaRPr sz="2000" dirty="0"/>
          </a:p>
          <a:p>
            <a:pPr marL="319088" indent="-319088">
              <a:buSzPts val="1440"/>
            </a:pPr>
            <a:r>
              <a:rPr lang="en-US" sz="2400" dirty="0"/>
              <a:t>Supports provided include </a:t>
            </a:r>
            <a:endParaRPr dirty="0"/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Receiving DD Waiver services </a:t>
            </a:r>
            <a:endParaRPr dirty="0"/>
          </a:p>
          <a:p>
            <a:pPr marL="1143000" lvl="2" indent="-228600">
              <a:buSzPts val="1350"/>
            </a:pPr>
            <a:r>
              <a:rPr lang="en-US" sz="1800" dirty="0"/>
              <a:t>Job Coach </a:t>
            </a:r>
          </a:p>
          <a:p>
            <a:pPr marL="1143000" lvl="2" indent="-228600">
              <a:buSzPts val="1350"/>
            </a:pPr>
            <a:r>
              <a:rPr lang="en-US" sz="1800" dirty="0"/>
              <a:t>Service Coordination/case management</a:t>
            </a:r>
          </a:p>
          <a:p>
            <a:pPr marL="1143000" lvl="2" indent="-228600">
              <a:buSzPts val="1350"/>
            </a:pPr>
            <a:r>
              <a:rPr lang="en-US" sz="1800" dirty="0"/>
              <a:t>Transportation to/from work, to/from grocery store</a:t>
            </a:r>
            <a:endParaRPr dirty="0"/>
          </a:p>
          <a:p>
            <a:pPr marL="1143000" lvl="2" indent="-228600">
              <a:buSzPts val="1350"/>
            </a:pPr>
            <a:r>
              <a:rPr lang="en-US" sz="1800" dirty="0"/>
              <a:t>Residential provides social support</a:t>
            </a:r>
            <a:endParaRPr dirty="0"/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Receiving SSI and SSDI</a:t>
            </a:r>
            <a:endParaRPr dirty="0"/>
          </a:p>
          <a:p>
            <a:pPr marL="319088" indent="-319088">
              <a:buSzPts val="1440"/>
            </a:pPr>
            <a:r>
              <a:rPr lang="en-US" sz="2400" dirty="0"/>
              <a:t>Natural Supports</a:t>
            </a:r>
            <a:endParaRPr dirty="0"/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Theater management provides supports and task training</a:t>
            </a:r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Written/visual checklist of job duties </a:t>
            </a:r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2000" dirty="0"/>
              <a:t>Walkie Talkie communication, same as all employees </a:t>
            </a:r>
          </a:p>
          <a:p>
            <a:pPr marL="709613" lvl="1" indent="-342900">
              <a:buClr>
                <a:schemeClr val="accent2"/>
              </a:buClr>
              <a:buSzPts val="1400"/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184" name="Google Shape;184;p22"/>
          <p:cNvSpPr txBox="1">
            <a:spLocks noGrp="1"/>
          </p:cNvSpPr>
          <p:nvPr>
            <p:ph type="sldNum" idx="12"/>
          </p:nvPr>
        </p:nvSpPr>
        <p:spPr>
          <a:xfrm>
            <a:off x="187569" y="1219200"/>
            <a:ext cx="533400" cy="3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30</a:t>
            </a:fld>
            <a:endParaRPr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 txBox="1">
            <a:spLocks noGrp="1"/>
          </p:cNvSpPr>
          <p:nvPr>
            <p:ph type="title"/>
          </p:nvPr>
        </p:nvSpPr>
        <p:spPr>
          <a:xfrm>
            <a:off x="731520" y="228601"/>
            <a:ext cx="9558528" cy="82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Self-Employment</a:t>
            </a:r>
            <a:endParaRPr dirty="0"/>
          </a:p>
        </p:txBody>
      </p:sp>
      <p:sp>
        <p:nvSpPr>
          <p:cNvPr id="364" name="Google Shape;364;p43"/>
          <p:cNvSpPr txBox="1">
            <a:spLocks noGrp="1"/>
          </p:cNvSpPr>
          <p:nvPr>
            <p:ph type="body" idx="1"/>
          </p:nvPr>
        </p:nvSpPr>
        <p:spPr>
          <a:xfrm>
            <a:off x="1111348" y="1684006"/>
            <a:ext cx="8832880" cy="4945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Become a small business owner and operator</a:t>
            </a:r>
          </a:p>
          <a:p>
            <a:pPr marL="800100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Come</a:t>
            </a:r>
            <a:r>
              <a:rPr lang="en-US" sz="1800" dirty="0"/>
              <a:t> up with a business </a:t>
            </a:r>
            <a:r>
              <a:rPr lang="en-US" sz="1800" b="1" dirty="0"/>
              <a:t>idea</a:t>
            </a:r>
          </a:p>
          <a:p>
            <a:pPr marL="800100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1800" dirty="0"/>
              <a:t>Develop a business </a:t>
            </a:r>
            <a:r>
              <a:rPr lang="en-US" sz="1800" b="1" dirty="0"/>
              <a:t>plan</a:t>
            </a:r>
          </a:p>
          <a:p>
            <a:pPr marL="800100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1800" dirty="0"/>
              <a:t>Obtain start-up </a:t>
            </a:r>
            <a:r>
              <a:rPr lang="en-US" sz="1800" b="1" dirty="0"/>
              <a:t>funds</a:t>
            </a:r>
          </a:p>
          <a:p>
            <a:pPr marL="800100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1800" dirty="0"/>
              <a:t>Arrange </a:t>
            </a:r>
            <a:r>
              <a:rPr lang="en-US" sz="1800" b="1" dirty="0"/>
              <a:t>supports</a:t>
            </a:r>
            <a:endParaRPr lang="en-US" sz="2400" dirty="0"/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Freedom to make own choices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Be more independent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Decide the work you want to do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Choose your work hours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Choose where you want to work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Choose who to work with or for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Choose what jobs to take or not take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Build self-confidence/self-esteem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Increase economic self-sufficiency</a:t>
            </a:r>
            <a:endParaRPr lang="en-US" sz="3200" dirty="0"/>
          </a:p>
          <a:p>
            <a:pPr marL="0" indent="0">
              <a:spcBef>
                <a:spcPts val="0"/>
              </a:spcBef>
              <a:buSzPts val="1680"/>
              <a:buNone/>
            </a:pPr>
            <a:r>
              <a:rPr lang="en-US" sz="2000" dirty="0"/>
              <a:t>	</a:t>
            </a:r>
            <a:endParaRPr dirty="0"/>
          </a:p>
          <a:p>
            <a:pPr marL="1143000" lvl="2" indent="-133350">
              <a:buSzPts val="1500"/>
              <a:buNone/>
            </a:pPr>
            <a:endParaRPr sz="2000" dirty="0"/>
          </a:p>
        </p:txBody>
      </p:sp>
      <p:sp>
        <p:nvSpPr>
          <p:cNvPr id="365" name="Google Shape;365;p43"/>
          <p:cNvSpPr txBox="1">
            <a:spLocks noGrp="1"/>
          </p:cNvSpPr>
          <p:nvPr>
            <p:ph type="sldNum" idx="12"/>
          </p:nvPr>
        </p:nvSpPr>
        <p:spPr>
          <a:xfrm>
            <a:off x="0" y="1280160"/>
            <a:ext cx="533400" cy="27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31</a:t>
            </a:fld>
            <a:endParaRPr sz="1200" kern="0" dirty="0">
              <a:solidFill>
                <a:srgbClr val="000000"/>
              </a:solidFill>
            </a:endParaRPr>
          </a:p>
        </p:txBody>
      </p:sp>
      <p:pic>
        <p:nvPicPr>
          <p:cNvPr id="6" name="Google Shape;242;p29" descr="Joe owns a small business called  Poppin' Joe' Kettle Korn.  Joe makes sure he has all the corn ready. " title="Joe">
            <a:extLst>
              <a:ext uri="{FF2B5EF4-FFF2-40B4-BE49-F238E27FC236}">
                <a16:creationId xmlns:a16="http://schemas.microsoft.com/office/drawing/2014/main" id="{5E309E43-93D5-45A0-92B4-BCF9AE285C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1298"/>
          <a:stretch/>
        </p:blipFill>
        <p:spPr>
          <a:xfrm>
            <a:off x="7074069" y="2423160"/>
            <a:ext cx="2917051" cy="384048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167618" y="228600"/>
            <a:ext cx="912243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909"/>
              </a:lnSpc>
            </a:pPr>
            <a:r>
              <a:rPr lang="en-US" dirty="0"/>
              <a:t>Self-Employment – Meet Ryan</a:t>
            </a:r>
            <a:endParaRPr dirty="0"/>
          </a:p>
        </p:txBody>
      </p:sp>
      <p:sp>
        <p:nvSpPr>
          <p:cNvPr id="390" name="Google Shape;390;p46"/>
          <p:cNvSpPr txBox="1">
            <a:spLocks noGrp="1"/>
          </p:cNvSpPr>
          <p:nvPr>
            <p:ph type="body" idx="1"/>
          </p:nvPr>
        </p:nvSpPr>
        <p:spPr>
          <a:xfrm>
            <a:off x="1752601" y="1524001"/>
            <a:ext cx="5791199" cy="256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19088" indent="-319088">
              <a:lnSpc>
                <a:spcPct val="104761"/>
              </a:lnSpc>
              <a:spcBef>
                <a:spcPts val="0"/>
              </a:spcBef>
              <a:buSzPts val="1260"/>
            </a:pPr>
            <a:r>
              <a:rPr lang="en-US" sz="2100" dirty="0"/>
              <a:t>Very social and independent </a:t>
            </a:r>
            <a:endParaRPr dirty="0"/>
          </a:p>
          <a:p>
            <a:pPr marL="319088" indent="-319088">
              <a:lnSpc>
                <a:spcPct val="104761"/>
              </a:lnSpc>
              <a:spcBef>
                <a:spcPts val="600"/>
              </a:spcBef>
              <a:buSzPts val="1260"/>
            </a:pPr>
            <a:r>
              <a:rPr lang="en-US" sz="2100" dirty="0"/>
              <a:t>Previous volunteer and work experience in high school at a local plant nursery, Burger King, and Arby’s</a:t>
            </a:r>
            <a:endParaRPr sz="2100" dirty="0"/>
          </a:p>
          <a:p>
            <a:pPr marL="319088" indent="-319088">
              <a:lnSpc>
                <a:spcPct val="104761"/>
              </a:lnSpc>
              <a:spcBef>
                <a:spcPts val="600"/>
              </a:spcBef>
              <a:buSzPts val="1260"/>
            </a:pPr>
            <a:r>
              <a:rPr lang="en-US" sz="2100" dirty="0"/>
              <a:t>Ryan’s GAP (group action planning) team gathered to plan for his future</a:t>
            </a:r>
            <a:endParaRPr dirty="0"/>
          </a:p>
          <a:p>
            <a:pPr marL="652464" lvl="1" indent="-285750">
              <a:lnSpc>
                <a:spcPct val="122222"/>
              </a:lnSpc>
              <a:spcBef>
                <a:spcPts val="600"/>
              </a:spcBef>
              <a:buClr>
                <a:schemeClr val="accent2"/>
              </a:buClr>
              <a:buSzPts val="1260"/>
              <a:buFont typeface="Wingdings" panose="05000000000000000000" pitchFamily="2" charset="2"/>
              <a:buChar char="§"/>
            </a:pPr>
            <a:r>
              <a:rPr lang="en-US" sz="1800" dirty="0"/>
              <a:t>Used MAPS planning process to determine possible jobs and made a plan</a:t>
            </a:r>
            <a:endParaRPr dirty="0"/>
          </a:p>
        </p:txBody>
      </p:sp>
      <p:sp>
        <p:nvSpPr>
          <p:cNvPr id="391" name="Google Shape;391;p46"/>
          <p:cNvSpPr txBox="1">
            <a:spLocks noGrp="1"/>
          </p:cNvSpPr>
          <p:nvPr>
            <p:ph type="sldNum" idx="12"/>
          </p:nvPr>
        </p:nvSpPr>
        <p:spPr>
          <a:xfrm>
            <a:off x="187569" y="1279526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32</a:t>
            </a:fld>
            <a:endParaRPr sz="1200" dirty="0"/>
          </a:p>
        </p:txBody>
      </p:sp>
      <p:sp>
        <p:nvSpPr>
          <p:cNvPr id="392" name="Google Shape;392;p46"/>
          <p:cNvSpPr txBox="1"/>
          <p:nvPr/>
        </p:nvSpPr>
        <p:spPr>
          <a:xfrm>
            <a:off x="1752600" y="3981450"/>
            <a:ext cx="8686801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652464" lvl="1" indent="-285750">
              <a:lnSpc>
                <a:spcPct val="122222"/>
              </a:lnSpc>
              <a:buClr>
                <a:schemeClr val="accent2"/>
              </a:buClr>
              <a:buSzPts val="126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Suggested a Kansas Council on Developmental Disabilities small business ownership grant</a:t>
            </a:r>
            <a:endParaRPr dirty="0"/>
          </a:p>
          <a:p>
            <a:pPr marL="319088" indent="-319088">
              <a:lnSpc>
                <a:spcPct val="104761"/>
              </a:lnSpc>
              <a:spcBef>
                <a:spcPts val="600"/>
              </a:spcBef>
              <a:buClr>
                <a:schemeClr val="accent2"/>
              </a:buClr>
              <a:buSzPts val="1260"/>
              <a:buFont typeface="Noto Sans Symbols"/>
              <a:buChar char="◻"/>
            </a:pPr>
            <a:r>
              <a:rPr lang="en-US" sz="21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Owns 18 vending machines placed at local businesses</a:t>
            </a:r>
            <a:endParaRPr dirty="0"/>
          </a:p>
          <a:p>
            <a:pPr marL="652464" lvl="1" indent="-285750">
              <a:lnSpc>
                <a:spcPct val="122222"/>
              </a:lnSpc>
              <a:spcBef>
                <a:spcPts val="600"/>
              </a:spcBef>
              <a:buClr>
                <a:schemeClr val="accent2"/>
              </a:buClr>
              <a:buSzPts val="126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Empties money, refills change, and makes deposits</a:t>
            </a:r>
            <a:endParaRPr dirty="0"/>
          </a:p>
          <a:p>
            <a:pPr marL="652464" lvl="1" indent="-285750">
              <a:lnSpc>
                <a:spcPct val="122222"/>
              </a:lnSpc>
              <a:spcBef>
                <a:spcPts val="600"/>
              </a:spcBef>
              <a:buClr>
                <a:schemeClr val="accent2"/>
              </a:buClr>
              <a:buSzPts val="126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Fills machines with snacks and sodas</a:t>
            </a:r>
            <a:endParaRPr dirty="0"/>
          </a:p>
          <a:p>
            <a:pPr marL="652464" lvl="1" indent="-285750">
              <a:lnSpc>
                <a:spcPct val="122222"/>
              </a:lnSpc>
              <a:spcBef>
                <a:spcPts val="600"/>
              </a:spcBef>
              <a:buClr>
                <a:schemeClr val="accent2"/>
              </a:buClr>
              <a:buSzPts val="126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Takes inventory and purchases needed items</a:t>
            </a:r>
            <a:endParaRPr dirty="0"/>
          </a:p>
          <a:p>
            <a:pPr marL="652464" lvl="1" indent="-285750">
              <a:lnSpc>
                <a:spcPct val="122222"/>
              </a:lnSpc>
              <a:spcBef>
                <a:spcPts val="600"/>
              </a:spcBef>
              <a:buClr>
                <a:schemeClr val="accent2"/>
              </a:buClr>
              <a:buSzPts val="126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Works 15-18 hours/week and earns a weekly paycheck</a:t>
            </a:r>
            <a:endParaRPr dirty="0"/>
          </a:p>
        </p:txBody>
      </p:sp>
      <p:pic>
        <p:nvPicPr>
          <p:cNvPr id="393" name="Google Shape;393;p46" descr="Ryan-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8790" y="1701888"/>
            <a:ext cx="2895600" cy="212693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94" name="Google Shape;394;p46"/>
          <p:cNvSpPr txBox="1"/>
          <p:nvPr/>
        </p:nvSpPr>
        <p:spPr>
          <a:xfrm>
            <a:off x="3505200" y="6519864"/>
            <a:ext cx="5270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Ryan’s story was gathered by the Beach Center on Disability in Lawrence in 2010.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93756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909"/>
              </a:lnSpc>
            </a:pPr>
            <a:r>
              <a:rPr lang="en-US" dirty="0"/>
              <a:t>Business Within a Business – </a:t>
            </a:r>
            <a:br>
              <a:rPr lang="en-US" dirty="0"/>
            </a:br>
            <a:r>
              <a:rPr lang="en-US" dirty="0"/>
              <a:t>Meet Tamara</a:t>
            </a:r>
            <a:endParaRPr dirty="0"/>
          </a:p>
        </p:txBody>
      </p:sp>
      <p:sp>
        <p:nvSpPr>
          <p:cNvPr id="408" name="Google Shape;408;p48"/>
          <p:cNvSpPr txBox="1">
            <a:spLocks noGrp="1"/>
          </p:cNvSpPr>
          <p:nvPr>
            <p:ph type="body" idx="1"/>
          </p:nvPr>
        </p:nvSpPr>
        <p:spPr>
          <a:xfrm>
            <a:off x="1612122" y="1627188"/>
            <a:ext cx="8153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19088" indent="-319088">
              <a:spcBef>
                <a:spcPts val="0"/>
              </a:spcBef>
              <a:buSzPts val="1320"/>
            </a:pPr>
            <a:r>
              <a:rPr lang="en-US" sz="2200" dirty="0"/>
              <a:t>Desired choice and control in her life</a:t>
            </a:r>
            <a:endParaRPr dirty="0"/>
          </a:p>
          <a:p>
            <a:pPr marL="319088" indent="-319088">
              <a:spcBef>
                <a:spcPts val="200"/>
              </a:spcBef>
              <a:buSzPts val="1320"/>
            </a:pPr>
            <a:r>
              <a:rPr lang="en-US" sz="2200" dirty="0"/>
              <a:t>Vocational Rehabilitation initially evaluated </a:t>
            </a:r>
          </a:p>
          <a:p>
            <a:pPr marL="0" indent="0">
              <a:spcBef>
                <a:spcPts val="200"/>
              </a:spcBef>
              <a:buSzPts val="1320"/>
              <a:buNone/>
            </a:pPr>
            <a:r>
              <a:rPr lang="en-US" sz="2200" dirty="0"/>
              <a:t>      Tamara and determined her “unemployable”</a:t>
            </a:r>
            <a:endParaRPr dirty="0"/>
          </a:p>
          <a:p>
            <a:pPr marL="709613" lvl="1" indent="-342900">
              <a:spcBef>
                <a:spcPts val="200"/>
              </a:spcBef>
              <a:buClr>
                <a:schemeClr val="accent2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Mom challenged the evaluation</a:t>
            </a:r>
            <a:endParaRPr dirty="0"/>
          </a:p>
          <a:p>
            <a:pPr marL="709613" lvl="1" indent="-342900">
              <a:spcBef>
                <a:spcPts val="200"/>
              </a:spcBef>
              <a:buClr>
                <a:schemeClr val="accent2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Tamara’s planning team decided to explore 		               self-employment</a:t>
            </a:r>
          </a:p>
          <a:p>
            <a:pPr marL="639763" lvl="1" indent="-273050">
              <a:spcBef>
                <a:spcPts val="200"/>
              </a:spcBef>
              <a:buSzPts val="1400"/>
            </a:pPr>
            <a:endParaRPr sz="1000" dirty="0"/>
          </a:p>
          <a:p>
            <a:pPr marL="319088" indent="-319088">
              <a:spcBef>
                <a:spcPts val="200"/>
              </a:spcBef>
              <a:buSzPts val="1320"/>
            </a:pPr>
            <a:r>
              <a:rPr lang="en-US" sz="2200" dirty="0"/>
              <a:t>Owns and runs a hotdog stand at a county justice center</a:t>
            </a:r>
            <a:endParaRPr dirty="0"/>
          </a:p>
          <a:p>
            <a:pPr marL="709613" lvl="1" indent="-342900">
              <a:spcBef>
                <a:spcPts val="200"/>
              </a:spcBef>
              <a:buClr>
                <a:schemeClr val="accent2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Family explored various business ideas, including start-up costs and operations of each</a:t>
            </a:r>
            <a:endParaRPr dirty="0"/>
          </a:p>
          <a:p>
            <a:pPr marL="709613" lvl="1" indent="-342900">
              <a:spcBef>
                <a:spcPts val="200"/>
              </a:spcBef>
              <a:buClr>
                <a:schemeClr val="accent2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Located a community building that had a cafeteria and no food service and set up shop there</a:t>
            </a:r>
            <a:endParaRPr dirty="0"/>
          </a:p>
          <a:p>
            <a:pPr marL="709613" lvl="1" indent="-342900">
              <a:spcBef>
                <a:spcPts val="200"/>
              </a:spcBef>
              <a:buClr>
                <a:schemeClr val="accent2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Initially only offered hotdogs – has since expanded to include salads, soups, sandwiches, and cookies</a:t>
            </a:r>
            <a:endParaRPr dirty="0"/>
          </a:p>
        </p:txBody>
      </p:sp>
      <p:sp>
        <p:nvSpPr>
          <p:cNvPr id="409" name="Google Shape;409;p48"/>
          <p:cNvSpPr txBox="1">
            <a:spLocks noGrp="1"/>
          </p:cNvSpPr>
          <p:nvPr>
            <p:ph type="sldNum" idx="12"/>
          </p:nvPr>
        </p:nvSpPr>
        <p:spPr>
          <a:xfrm>
            <a:off x="173502" y="1219201"/>
            <a:ext cx="533400" cy="4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33</a:t>
            </a:fld>
            <a:endParaRPr sz="1200" dirty="0"/>
          </a:p>
        </p:txBody>
      </p:sp>
      <p:pic>
        <p:nvPicPr>
          <p:cNvPr id="410" name="Google Shape;410;p48" descr="Tamara owns and runs a hotdog stand at a country center. " title="Tamara"/>
          <p:cNvPicPr preferRelativeResize="0"/>
          <p:nvPr/>
        </p:nvPicPr>
        <p:blipFill rotWithShape="1">
          <a:blip r:embed="rId3">
            <a:alphaModFix/>
          </a:blip>
          <a:srcRect r="9311"/>
          <a:stretch/>
        </p:blipFill>
        <p:spPr>
          <a:xfrm>
            <a:off x="7816313" y="883404"/>
            <a:ext cx="2652583" cy="275869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11" name="Google Shape;411;p48"/>
          <p:cNvSpPr txBox="1"/>
          <p:nvPr/>
        </p:nvSpPr>
        <p:spPr>
          <a:xfrm>
            <a:off x="1683754" y="6324601"/>
            <a:ext cx="8734425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Tam’s story adapted from Sowers, J., et al. (2001). Self-Directed Employment: Story Book of Oregonians with Developmental Disabilities.</a:t>
            </a:r>
            <a:endParaRPr dirty="0"/>
          </a:p>
          <a:p>
            <a:pPr>
              <a:buClr>
                <a:schemeClr val="dk1"/>
              </a:buClr>
              <a:buSzPts val="1100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by the Center on Self-Determination, Oregon Institute on Disability and Development, and Oregon Health &amp; Science University.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0"/>
          <p:cNvSpPr txBox="1">
            <a:spLocks noGrp="1"/>
          </p:cNvSpPr>
          <p:nvPr>
            <p:ph type="title"/>
          </p:nvPr>
        </p:nvSpPr>
        <p:spPr>
          <a:xfrm>
            <a:off x="731519" y="228600"/>
            <a:ext cx="1019907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909"/>
              </a:lnSpc>
            </a:pPr>
            <a:r>
              <a:rPr lang="en-US" dirty="0"/>
              <a:t>Employer-Initiated Employment Model:  </a:t>
            </a:r>
            <a:r>
              <a:rPr lang="en-US" sz="4200" dirty="0"/>
              <a:t>Project SEARCH</a:t>
            </a:r>
            <a:endParaRPr dirty="0"/>
          </a:p>
        </p:txBody>
      </p:sp>
      <p:sp>
        <p:nvSpPr>
          <p:cNvPr id="426" name="Google Shape;426;p50"/>
          <p:cNvSpPr txBox="1">
            <a:spLocks noGrp="1"/>
          </p:cNvSpPr>
          <p:nvPr>
            <p:ph type="body" idx="1"/>
          </p:nvPr>
        </p:nvSpPr>
        <p:spPr>
          <a:xfrm>
            <a:off x="1626414" y="1665288"/>
            <a:ext cx="8663634" cy="496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indent="-342900">
              <a:spcBef>
                <a:spcPts val="0"/>
              </a:spcBef>
              <a:buSzPts val="1320"/>
              <a:buFont typeface="Wingdings" panose="05000000000000000000" pitchFamily="2" charset="2"/>
              <a:buChar char="q"/>
            </a:pPr>
            <a:r>
              <a:rPr lang="en-US" sz="2200" dirty="0"/>
              <a:t>Started at Cincinnati Children’s Hospital in 1996</a:t>
            </a:r>
          </a:p>
          <a:p>
            <a:pPr marL="342900" indent="-342900">
              <a:spcBef>
                <a:spcPts val="0"/>
              </a:spcBef>
              <a:buSzPts val="1320"/>
              <a:buFont typeface="Wingdings" panose="05000000000000000000" pitchFamily="2" charset="2"/>
              <a:buChar char="q"/>
            </a:pPr>
            <a:r>
              <a:rPr lang="en-US" sz="2200" dirty="0"/>
              <a:t>Business led partnership</a:t>
            </a:r>
            <a:endParaRPr sz="2200" dirty="0"/>
          </a:p>
          <a:p>
            <a:pPr marL="342900" indent="-342900">
              <a:spcBef>
                <a:spcPts val="300"/>
              </a:spcBef>
              <a:buSzPts val="1320"/>
              <a:buFont typeface="Wingdings" panose="05000000000000000000" pitchFamily="2" charset="2"/>
              <a:buChar char="q"/>
            </a:pPr>
            <a:r>
              <a:rPr lang="en-US" sz="2200" dirty="0"/>
              <a:t>Students transitioning from school to work</a:t>
            </a:r>
            <a:endParaRPr dirty="0"/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330"/>
              <a:buFont typeface="Wingdings" panose="05000000000000000000" pitchFamily="2" charset="2"/>
              <a:buChar char="§"/>
            </a:pPr>
            <a:r>
              <a:rPr lang="en-US" sz="2000" dirty="0"/>
              <a:t>On site classroom instruction</a:t>
            </a:r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330"/>
              <a:buFont typeface="Wingdings" panose="05000000000000000000" pitchFamily="2" charset="2"/>
              <a:buChar char="§"/>
            </a:pPr>
            <a:r>
              <a:rPr lang="en-US" sz="2000" dirty="0"/>
              <a:t>Worksite rotations</a:t>
            </a:r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330"/>
              <a:buFont typeface="Wingdings" panose="05000000000000000000" pitchFamily="2" charset="2"/>
              <a:buChar char="§"/>
            </a:pPr>
            <a:r>
              <a:rPr lang="en-US" sz="2000" dirty="0"/>
              <a:t>Lunch with peers</a:t>
            </a:r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330"/>
              <a:buFont typeface="Wingdings" panose="05000000000000000000" pitchFamily="2" charset="2"/>
              <a:buChar char="§"/>
            </a:pPr>
            <a:r>
              <a:rPr lang="en-US" sz="2000" dirty="0"/>
              <a:t>Feedback from instructors </a:t>
            </a:r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330"/>
              <a:buFont typeface="Wingdings" panose="05000000000000000000" pitchFamily="2" charset="2"/>
              <a:buChar char="§"/>
            </a:pPr>
            <a:r>
              <a:rPr lang="en-US" sz="2000" dirty="0"/>
              <a:t>Individualized job development </a:t>
            </a:r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330"/>
              <a:buFont typeface="Wingdings" panose="05000000000000000000" pitchFamily="2" charset="2"/>
              <a:buChar char="§"/>
            </a:pPr>
            <a:r>
              <a:rPr lang="en-US" sz="2000" dirty="0"/>
              <a:t>Job placement</a:t>
            </a:r>
            <a:endParaRPr sz="2000" dirty="0"/>
          </a:p>
          <a:p>
            <a:pPr marL="342900" indent="-342900">
              <a:spcBef>
                <a:spcPts val="300"/>
              </a:spcBef>
              <a:buSzPts val="1320"/>
              <a:buFont typeface="Wingdings" panose="05000000000000000000" pitchFamily="2" charset="2"/>
              <a:buChar char="q"/>
            </a:pPr>
            <a:r>
              <a:rPr lang="en-US" sz="2200" dirty="0"/>
              <a:t>Project Search runs during school year</a:t>
            </a:r>
            <a:endParaRPr dirty="0"/>
          </a:p>
          <a:p>
            <a:pPr marL="709614" lvl="1" indent="-342900">
              <a:spcBef>
                <a:spcPts val="300"/>
              </a:spcBef>
              <a:buClr>
                <a:schemeClr val="accent2"/>
              </a:buClr>
              <a:buSzPts val="1470"/>
              <a:buFont typeface="Wingdings" panose="05000000000000000000" pitchFamily="2" charset="2"/>
              <a:buChar char="§"/>
            </a:pPr>
            <a:r>
              <a:rPr lang="en-US" sz="2000" dirty="0"/>
              <a:t>Full day program </a:t>
            </a:r>
            <a:endParaRPr sz="2000" dirty="0"/>
          </a:p>
          <a:p>
            <a:pPr marL="709613" lvl="1" indent="-342900">
              <a:spcBef>
                <a:spcPts val="300"/>
              </a:spcBef>
              <a:buClr>
                <a:schemeClr val="accent2"/>
              </a:buClr>
              <a:buSzPts val="1540"/>
              <a:buFont typeface="Wingdings" panose="05000000000000000000" pitchFamily="2" charset="2"/>
              <a:buChar char="§"/>
            </a:pPr>
            <a:r>
              <a:rPr lang="en-US" sz="2000" dirty="0"/>
              <a:t>One hour classroom time both AM and PM</a:t>
            </a:r>
            <a:endParaRPr sz="2000" dirty="0"/>
          </a:p>
          <a:p>
            <a:pPr marL="709613" lvl="1" indent="-342900">
              <a:spcBef>
                <a:spcPts val="300"/>
              </a:spcBef>
              <a:buClr>
                <a:schemeClr val="accent2"/>
              </a:buClr>
              <a:buSzPts val="1540"/>
              <a:buFont typeface="Wingdings" panose="05000000000000000000" pitchFamily="2" charset="2"/>
              <a:buChar char="§"/>
            </a:pPr>
            <a:r>
              <a:rPr lang="en-US" sz="2000" dirty="0"/>
              <a:t>Three 10-12 week unpaid internships throughout the host site</a:t>
            </a:r>
            <a:endParaRPr sz="2000" dirty="0"/>
          </a:p>
          <a:p>
            <a:pPr marL="709613" lvl="1" indent="-342900">
              <a:spcBef>
                <a:spcPts val="300"/>
              </a:spcBef>
              <a:buClr>
                <a:schemeClr val="accent2"/>
              </a:buClr>
              <a:buSzPts val="1540"/>
              <a:buFont typeface="Wingdings" panose="05000000000000000000" pitchFamily="2" charset="2"/>
              <a:buChar char="§"/>
            </a:pPr>
            <a:r>
              <a:rPr lang="en-US" sz="2000" dirty="0"/>
              <a:t>At the end of the internships, identify best fit and apply for permanent employment</a:t>
            </a:r>
            <a:endParaRPr sz="2000" dirty="0"/>
          </a:p>
        </p:txBody>
      </p:sp>
      <p:sp>
        <p:nvSpPr>
          <p:cNvPr id="427" name="Google Shape;427;p50"/>
          <p:cNvSpPr txBox="1">
            <a:spLocks noGrp="1"/>
          </p:cNvSpPr>
          <p:nvPr>
            <p:ph type="sldNum" idx="12"/>
          </p:nvPr>
        </p:nvSpPr>
        <p:spPr>
          <a:xfrm>
            <a:off x="99645" y="1219200"/>
            <a:ext cx="533400" cy="34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  <a:buClr>
                  <a:schemeClr val="dk1"/>
                </a:buClr>
                <a:buSzPts val="1200"/>
              </a:pPr>
              <a:t>34</a:t>
            </a:fld>
            <a:endParaRPr sz="1200" dirty="0"/>
          </a:p>
        </p:txBody>
      </p:sp>
      <p:pic>
        <p:nvPicPr>
          <p:cNvPr id="428" name="Google Shape;428;p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358743" y="2895600"/>
            <a:ext cx="2669177" cy="210312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1"/>
          <p:cNvSpPr txBox="1">
            <a:spLocks noGrp="1"/>
          </p:cNvSpPr>
          <p:nvPr>
            <p:ph type="title"/>
          </p:nvPr>
        </p:nvSpPr>
        <p:spPr>
          <a:xfrm>
            <a:off x="759655" y="228600"/>
            <a:ext cx="953039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Project SEARCH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435" name="Google Shape;435;p51"/>
          <p:cNvSpPr txBox="1">
            <a:spLocks noGrp="1"/>
          </p:cNvSpPr>
          <p:nvPr>
            <p:ph type="body" idx="1"/>
          </p:nvPr>
        </p:nvSpPr>
        <p:spPr>
          <a:xfrm>
            <a:off x="2136648" y="1516064"/>
            <a:ext cx="8153400" cy="527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1440"/>
              <a:buNone/>
            </a:pPr>
            <a:r>
              <a:rPr lang="en-US" sz="3200" dirty="0"/>
              <a:t>Nebraska Project Search Student sites:</a:t>
            </a:r>
            <a:endParaRPr sz="1600" dirty="0"/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Bellevue – Bellevue Medical Center (Bellevue)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Columbus – Columbus Community Hospital (ESU7)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Grand Island – St. Francis Medical Center (GI Public)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Hastings – Mary Lanning Health Care ( Hastings and ESU 9 schools)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Kearney – Good Samaritan Medical Center (Kearney)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LaVista – Embassy Suites (Papillion/LaVista)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Lincoln – Embassy Suites (Lincoln)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Lincoln – Cornhusker Marriott (Waverly, Norris, Crete, Malcolm, Syracuse, Wahoo and surrounding districts)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Norfolk – Faith Regional Health Services (Norfolk, Wayne, surrounding area)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639763" lvl="1" indent="-273049">
              <a:lnSpc>
                <a:spcPct val="90000"/>
              </a:lnSpc>
              <a:buSzPts val="1470"/>
            </a:pPr>
            <a:endParaRPr sz="2400" dirty="0"/>
          </a:p>
        </p:txBody>
      </p:sp>
      <p:sp>
        <p:nvSpPr>
          <p:cNvPr id="436" name="Google Shape;436;p51"/>
          <p:cNvSpPr txBox="1">
            <a:spLocks noGrp="1"/>
          </p:cNvSpPr>
          <p:nvPr>
            <p:ph type="sldNum" idx="12"/>
          </p:nvPr>
        </p:nvSpPr>
        <p:spPr>
          <a:xfrm>
            <a:off x="0" y="1219200"/>
            <a:ext cx="759655" cy="41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35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55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1"/>
          <p:cNvSpPr txBox="1">
            <a:spLocks noGrp="1"/>
          </p:cNvSpPr>
          <p:nvPr>
            <p:ph type="title"/>
          </p:nvPr>
        </p:nvSpPr>
        <p:spPr>
          <a:xfrm>
            <a:off x="759655" y="228600"/>
            <a:ext cx="953039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Project SEARCH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435" name="Google Shape;435;p51"/>
          <p:cNvSpPr txBox="1">
            <a:spLocks noGrp="1"/>
          </p:cNvSpPr>
          <p:nvPr>
            <p:ph type="body" idx="1"/>
          </p:nvPr>
        </p:nvSpPr>
        <p:spPr>
          <a:xfrm>
            <a:off x="2136648" y="1466797"/>
            <a:ext cx="8153400" cy="51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North Platte – Wal-Mart Distribution Center (NP Public)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Omaha – Children’s Hospital (Westside)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Omaha – Heritage at Sterling Ridge (Millard)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Omaha – UNMC  Main Campus (Madonna School/OPS)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Omaha – Madonna Rehabilitation Center (Elkhorn)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S. Sioux – Mercy Medical Center ( Omaha Nation, Winnebago, South Sioux City, Homer) </a:t>
            </a:r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York – York General Hospital (Wilbur, Clytonia, Utica-Centennial, York, McCool Junction, Heartland, ESU 6)</a:t>
            </a:r>
            <a:endParaRPr sz="2200" dirty="0"/>
          </a:p>
          <a:p>
            <a:pPr marL="0" indent="0">
              <a:lnSpc>
                <a:spcPct val="90000"/>
              </a:lnSpc>
              <a:buSzPts val="1440"/>
              <a:buNone/>
            </a:pPr>
            <a:r>
              <a:rPr lang="en-US" sz="3200" dirty="0"/>
              <a:t>Nebraska Project Search Adult site:</a:t>
            </a:r>
            <a:endParaRPr sz="3200" dirty="0"/>
          </a:p>
          <a:p>
            <a:pPr marL="709614" lvl="1" indent="-342900">
              <a:lnSpc>
                <a:spcPct val="90000"/>
              </a:lnSpc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200" dirty="0"/>
              <a:t>Omaha – UNMC (56 different rotation opportunities)</a:t>
            </a:r>
            <a:endParaRPr sz="2200" dirty="0"/>
          </a:p>
        </p:txBody>
      </p:sp>
      <p:sp>
        <p:nvSpPr>
          <p:cNvPr id="436" name="Google Shape;436;p51"/>
          <p:cNvSpPr txBox="1">
            <a:spLocks noGrp="1"/>
          </p:cNvSpPr>
          <p:nvPr>
            <p:ph type="sldNum" idx="12"/>
          </p:nvPr>
        </p:nvSpPr>
        <p:spPr>
          <a:xfrm>
            <a:off x="117231" y="1282350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36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B5A1-2DA6-44D5-918D-28B8CF22A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Preparing for Employment: OPTIONS</a:t>
            </a:r>
            <a:endParaRPr lang="en-US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1D3D7-22C2-45D9-8FB3-2B2039A98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08A4E-85C9-44DE-BB66-A9CAEC63A21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BCF35-DA3F-4C85-9A4C-2F3CED2321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37</a:t>
            </a:fld>
            <a:endParaRPr lang="en-US" sz="1200" kern="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B2F6B-140B-415D-B144-502569046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4" y="1696248"/>
            <a:ext cx="39624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1934B-E6A7-4FBB-B7C7-E4581A2C8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391" y="1696248"/>
            <a:ext cx="39180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1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7B7C-CB9C-4D5B-9E4F-36244363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Employment: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DEE44-0B50-476E-9795-85E512DFF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B3F0A-76C7-4016-ADA4-2CA61699BDD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Nebraska Vocational Rehabilitation Services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Benefits planning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Assistive Technology Partnership (ATP)</a:t>
            </a: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Education &amp; Training Options	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PTI Nebraska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B6DD6-AF5D-4C87-A141-43E48A400A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9636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2"/>
          <p:cNvSpPr txBox="1">
            <a:spLocks noGrp="1"/>
          </p:cNvSpPr>
          <p:nvPr>
            <p:ph type="title"/>
          </p:nvPr>
        </p:nvSpPr>
        <p:spPr>
          <a:xfrm>
            <a:off x="872197" y="273050"/>
            <a:ext cx="9338603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Vocational Rehabilitation (VR)</a:t>
            </a:r>
            <a:endParaRPr dirty="0"/>
          </a:p>
        </p:txBody>
      </p:sp>
      <p:sp>
        <p:nvSpPr>
          <p:cNvPr id="493" name="Google Shape;493;p62"/>
          <p:cNvSpPr txBox="1">
            <a:spLocks noGrp="1"/>
          </p:cNvSpPr>
          <p:nvPr>
            <p:ph type="body" idx="1"/>
          </p:nvPr>
        </p:nvSpPr>
        <p:spPr>
          <a:xfrm>
            <a:off x="2257587" y="1515041"/>
            <a:ext cx="8153400" cy="47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680"/>
              <a:buNone/>
            </a:pPr>
            <a:r>
              <a:rPr lang="en-US" sz="3200" dirty="0"/>
              <a:t>Pre-Employment Transition Services (Pre-ETS)</a:t>
            </a:r>
          </a:p>
          <a:p>
            <a:pPr marL="930594" lvl="1" indent="-457200">
              <a:buClr>
                <a:schemeClr val="accent2"/>
              </a:buClr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Pre-ETS serves 14-21 year old youth</a:t>
            </a:r>
          </a:p>
          <a:p>
            <a:pPr marL="930594" lvl="1" indent="-457200">
              <a:buClr>
                <a:schemeClr val="accent2"/>
              </a:buClr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VR counselor is assigned to each high school in Nebraska</a:t>
            </a:r>
          </a:p>
          <a:p>
            <a:pPr marL="930594" lvl="1" indent="-457200">
              <a:buClr>
                <a:schemeClr val="accent2"/>
              </a:buClr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Monthly meetings as a class or one-on-one with youth</a:t>
            </a:r>
          </a:p>
          <a:p>
            <a:pPr marL="930594" lvl="1" indent="-457200">
              <a:buClr>
                <a:schemeClr val="accent2"/>
              </a:buClr>
              <a:buSzPts val="1680"/>
              <a:buFont typeface="Wingdings" panose="05000000000000000000" pitchFamily="2" charset="2"/>
              <a:buChar char="q"/>
            </a:pPr>
            <a:r>
              <a:rPr lang="en-US" sz="2400" dirty="0"/>
              <a:t>Activities focus on 5 pre-employment transition areas:</a:t>
            </a:r>
          </a:p>
          <a:p>
            <a:pPr marL="1273494" lvl="2" indent="-342900"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Job Exploration Counseling</a:t>
            </a:r>
          </a:p>
          <a:p>
            <a:pPr marL="1273494" lvl="2" indent="-342900"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Work-Based Learning Experiences</a:t>
            </a:r>
          </a:p>
          <a:p>
            <a:pPr marL="1273494" lvl="2" indent="-342900"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Counseling on Post-Secondary Training Opportunities</a:t>
            </a:r>
          </a:p>
          <a:p>
            <a:pPr marL="1273494" lvl="2" indent="-342900"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Workplace Readiness Training</a:t>
            </a:r>
          </a:p>
          <a:p>
            <a:pPr marL="1273494" lvl="2" indent="-342900"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Instruction in Self-Advocacy</a:t>
            </a:r>
            <a:r>
              <a:rPr lang="en-US" dirty="0"/>
              <a:t>	</a:t>
            </a:r>
            <a:endParaRPr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q"/>
            </a:pPr>
            <a:r>
              <a:rPr lang="en-US" sz="2000" dirty="0">
                <a:hlinkClick r:id="rId3"/>
              </a:rPr>
              <a:t>http://www.vr.nebraska.gov/students/tsp.html</a:t>
            </a:r>
            <a:r>
              <a:rPr lang="en-US" sz="2000" dirty="0"/>
              <a:t> </a:t>
            </a:r>
            <a:endParaRPr sz="2200" dirty="0"/>
          </a:p>
          <a:p>
            <a:pPr marL="319088" indent="-319088">
              <a:buSzPts val="1680"/>
              <a:buNone/>
            </a:pPr>
            <a:endParaRPr sz="2800" dirty="0"/>
          </a:p>
        </p:txBody>
      </p:sp>
      <p:sp>
        <p:nvSpPr>
          <p:cNvPr id="494" name="Google Shape;494;p62"/>
          <p:cNvSpPr txBox="1">
            <a:spLocks noGrp="1"/>
          </p:cNvSpPr>
          <p:nvPr>
            <p:ph type="sldNum" idx="12"/>
          </p:nvPr>
        </p:nvSpPr>
        <p:spPr>
          <a:xfrm>
            <a:off x="145366" y="1143001"/>
            <a:ext cx="533400" cy="49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</a:pPr>
              <a:t>39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F142151-28BD-442E-A5B2-286F25F02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2535" y="295423"/>
            <a:ext cx="10142807" cy="151909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61625E"/>
              </a:buClr>
              <a:defRPr/>
            </a:pPr>
            <a:r>
              <a:rPr lang="en-US" dirty="0">
                <a:ea typeface="+mj-ea"/>
              </a:rPr>
              <a:t>Services provided by PTI Nebraska are </a:t>
            </a:r>
            <a:r>
              <a:rPr lang="en-US" b="1" u="sng" dirty="0">
                <a:ea typeface="+mj-ea"/>
              </a:rPr>
              <a:t>FREE</a:t>
            </a:r>
            <a:br>
              <a:rPr lang="en-US" b="1" u="sng" dirty="0">
                <a:ea typeface="+mj-ea"/>
              </a:rPr>
            </a:br>
            <a:endParaRPr lang="en-US" b="1" u="sng" dirty="0">
              <a:ea typeface="+mj-ea"/>
            </a:endParaRPr>
          </a:p>
        </p:txBody>
      </p:sp>
      <p:sp>
        <p:nvSpPr>
          <p:cNvPr id="17413" name="TextBox 1">
            <a:extLst>
              <a:ext uri="{FF2B5EF4-FFF2-40B4-BE49-F238E27FC236}">
                <a16:creationId xmlns:a16="http://schemas.microsoft.com/office/drawing/2014/main" id="{ABE79948-CB89-41F7-AB14-ACB95763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9" y="5302251"/>
            <a:ext cx="3144837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558F5-71A9-4392-BA4A-B2FDBD3E7BD4}"/>
              </a:ext>
            </a:extLst>
          </p:cNvPr>
          <p:cNvSpPr/>
          <p:nvPr/>
        </p:nvSpPr>
        <p:spPr>
          <a:xfrm>
            <a:off x="2470638" y="2214271"/>
            <a:ext cx="70866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Phone consultations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Attending IEP meetings for support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Workshops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Webinars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Podcasts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All information is confidential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800" spc="30" dirty="0">
                <a:cs typeface="Tahoma" pitchFamily="34" charset="0"/>
              </a:rPr>
              <a:t>NO COST!</a:t>
            </a:r>
            <a:br>
              <a:rPr lang="en-US" sz="3000" spc="30" dirty="0">
                <a:solidFill>
                  <a:srgbClr val="48231E"/>
                </a:solidFill>
                <a:cs typeface="Tahoma" pitchFamily="34" charset="0"/>
              </a:rPr>
            </a:br>
            <a:br>
              <a:rPr lang="en-US" spc="30" dirty="0">
                <a:solidFill>
                  <a:srgbClr val="48231E"/>
                </a:solidFill>
                <a:cs typeface="Tahoma" pitchFamily="34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8"/>
          <p:cNvSpPr txBox="1">
            <a:spLocks noGrp="1"/>
          </p:cNvSpPr>
          <p:nvPr>
            <p:ph type="title"/>
          </p:nvPr>
        </p:nvSpPr>
        <p:spPr>
          <a:xfrm>
            <a:off x="759655" y="228600"/>
            <a:ext cx="953052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Benefits Specialist  </a:t>
            </a:r>
            <a:endParaRPr dirty="0"/>
          </a:p>
        </p:txBody>
      </p:sp>
      <p:sp>
        <p:nvSpPr>
          <p:cNvPr id="371" name="Google Shape;371;p48"/>
          <p:cNvSpPr txBox="1">
            <a:spLocks noGrp="1"/>
          </p:cNvSpPr>
          <p:nvPr>
            <p:ph type="body" idx="1"/>
          </p:nvPr>
        </p:nvSpPr>
        <p:spPr>
          <a:xfrm>
            <a:off x="2136775" y="1466797"/>
            <a:ext cx="81534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May also be called a “benefits planner” or a “benefits counselor”</a:t>
            </a:r>
            <a:endParaRPr sz="2800" dirty="0"/>
          </a:p>
          <a:p>
            <a:pPr indent="-457200">
              <a:spcBef>
                <a:spcPts val="12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Helps you understand </a:t>
            </a:r>
            <a:endParaRPr sz="2800" dirty="0"/>
          </a:p>
          <a:p>
            <a:pPr marL="823913" lvl="1" indent="-457200">
              <a:spcBef>
                <a:spcPts val="1200"/>
              </a:spcBef>
              <a:buClr>
                <a:schemeClr val="accent2"/>
              </a:buClr>
              <a:buSzPts val="1750"/>
              <a:buFont typeface="Wingdings" panose="05000000000000000000" pitchFamily="2" charset="2"/>
              <a:buChar char="Ø"/>
            </a:pPr>
            <a:r>
              <a:rPr lang="en-US" sz="2800" dirty="0"/>
              <a:t>eligibility</a:t>
            </a:r>
          </a:p>
          <a:p>
            <a:pPr marL="823913" lvl="1" indent="-457200">
              <a:spcBef>
                <a:spcPts val="1200"/>
              </a:spcBef>
              <a:buClr>
                <a:schemeClr val="accent2"/>
              </a:buClr>
              <a:buSzPts val="1750"/>
              <a:buFont typeface="Wingdings" panose="05000000000000000000" pitchFamily="2" charset="2"/>
              <a:buChar char="Ø"/>
            </a:pPr>
            <a:r>
              <a:rPr lang="en-US" sz="2800" dirty="0"/>
              <a:t>impact of work on benefits</a:t>
            </a:r>
            <a:endParaRPr sz="2800" dirty="0"/>
          </a:p>
          <a:p>
            <a:pPr marL="823913" lvl="1" indent="-457200">
              <a:spcBef>
                <a:spcPts val="1200"/>
              </a:spcBef>
              <a:buClr>
                <a:schemeClr val="accent2"/>
              </a:buClr>
              <a:buSzPts val="1750"/>
              <a:buFont typeface="Wingdings" panose="05000000000000000000" pitchFamily="2" charset="2"/>
              <a:buChar char="Ø"/>
            </a:pPr>
            <a:r>
              <a:rPr lang="en-US" sz="2800" dirty="0"/>
              <a:t>how to use work incentives</a:t>
            </a:r>
            <a:endParaRPr sz="2800" dirty="0"/>
          </a:p>
          <a:p>
            <a:pPr indent="-457200">
              <a:spcBef>
                <a:spcPts val="12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Ideal to meet </a:t>
            </a:r>
            <a:r>
              <a:rPr lang="en-US" sz="2800" i="1" dirty="0"/>
              <a:t>before</a:t>
            </a:r>
            <a:r>
              <a:rPr lang="en-US" sz="2800" dirty="0"/>
              <a:t> starting work</a:t>
            </a:r>
          </a:p>
          <a:p>
            <a:pPr lvl="1" indent="-457200">
              <a:spcBef>
                <a:spcPts val="12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§"/>
            </a:pPr>
            <a:r>
              <a:rPr lang="en-US" sz="1800" dirty="0"/>
              <a:t>Social Security (800-772-1213) </a:t>
            </a:r>
          </a:p>
          <a:p>
            <a:pPr lvl="1" indent="-457200">
              <a:spcBef>
                <a:spcPts val="12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§"/>
            </a:pPr>
            <a:r>
              <a:rPr lang="en-US" sz="1800" dirty="0"/>
              <a:t>Goodwill of Greater Nebraska (402-563-1194 Columbus office)</a:t>
            </a:r>
          </a:p>
          <a:p>
            <a:pPr lvl="1" indent="-457200">
              <a:spcBef>
                <a:spcPts val="12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§"/>
            </a:pPr>
            <a:r>
              <a:rPr lang="en-US" sz="1800" dirty="0"/>
              <a:t>Easterseals of Nebraska (800-650-9880)</a:t>
            </a:r>
          </a:p>
        </p:txBody>
      </p:sp>
      <p:sp>
        <p:nvSpPr>
          <p:cNvPr id="372" name="Google Shape;372;p48"/>
          <p:cNvSpPr txBox="1">
            <a:spLocks noGrp="1"/>
          </p:cNvSpPr>
          <p:nvPr>
            <p:ph type="sldNum" idx="12"/>
          </p:nvPr>
        </p:nvSpPr>
        <p:spPr>
          <a:xfrm>
            <a:off x="103163" y="129641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>
                <a:solidFill>
                  <a:schemeClr val="dk1"/>
                </a:solidFill>
              </a:rPr>
              <a:pPr>
                <a:lnSpc>
                  <a:spcPct val="80000"/>
                </a:lnSpc>
              </a:pPr>
              <a:t>40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0"/>
          <p:cNvSpPr txBox="1">
            <a:spLocks noGrp="1"/>
          </p:cNvSpPr>
          <p:nvPr>
            <p:ph type="title"/>
          </p:nvPr>
        </p:nvSpPr>
        <p:spPr>
          <a:xfrm>
            <a:off x="2133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Work Incentives</a:t>
            </a:r>
            <a:endParaRPr dirty="0"/>
          </a:p>
        </p:txBody>
      </p:sp>
      <p:sp>
        <p:nvSpPr>
          <p:cNvPr id="566" name="Google Shape;566;p70"/>
          <p:cNvSpPr txBox="1">
            <a:spLocks noGrp="1"/>
          </p:cNvSpPr>
          <p:nvPr>
            <p:ph type="body" idx="1"/>
          </p:nvPr>
        </p:nvSpPr>
        <p:spPr>
          <a:xfrm>
            <a:off x="2133600" y="1752600"/>
            <a:ext cx="1600200" cy="434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82875" rIns="137150" bIns="9142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567" name="Google Shape;567;p70"/>
          <p:cNvSpPr txBox="1">
            <a:spLocks noGrp="1"/>
          </p:cNvSpPr>
          <p:nvPr>
            <p:ph type="body" idx="2"/>
          </p:nvPr>
        </p:nvSpPr>
        <p:spPr>
          <a:xfrm>
            <a:off x="3886200" y="1861088"/>
            <a:ext cx="6324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indent="-5715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600" dirty="0"/>
              <a:t>1619(b)</a:t>
            </a:r>
            <a:endParaRPr sz="3600" dirty="0"/>
          </a:p>
          <a:p>
            <a:pPr marL="571500" indent="-571500">
              <a:buSzPts val="1680"/>
              <a:buFont typeface="Wingdings" panose="05000000000000000000" pitchFamily="2" charset="2"/>
              <a:buChar char="q"/>
            </a:pPr>
            <a:r>
              <a:rPr lang="en-US" sz="3600" dirty="0"/>
              <a:t>Impairment Related Work Expenses (IRWE)</a:t>
            </a:r>
            <a:endParaRPr sz="3600" dirty="0"/>
          </a:p>
          <a:p>
            <a:pPr marL="571500" indent="-571500">
              <a:buSzPts val="1680"/>
              <a:buFont typeface="Wingdings" panose="05000000000000000000" pitchFamily="2" charset="2"/>
              <a:buChar char="q"/>
            </a:pPr>
            <a:r>
              <a:rPr lang="en-US" sz="3600" dirty="0"/>
              <a:t>Plan for Achieving Self-Support (PASS)</a:t>
            </a:r>
          </a:p>
          <a:p>
            <a:pPr marL="571500" indent="-571500">
              <a:buSzPts val="1680"/>
              <a:buFont typeface="Wingdings" panose="05000000000000000000" pitchFamily="2" charset="2"/>
              <a:buChar char="q"/>
            </a:pPr>
            <a:r>
              <a:rPr lang="en-US" sz="3600" dirty="0"/>
              <a:t>Ticket to Work	</a:t>
            </a:r>
            <a:endParaRPr sz="3600" dirty="0"/>
          </a:p>
        </p:txBody>
      </p:sp>
      <p:sp>
        <p:nvSpPr>
          <p:cNvPr id="568" name="Google Shape;568;p70"/>
          <p:cNvSpPr txBox="1">
            <a:spLocks noGrp="1"/>
          </p:cNvSpPr>
          <p:nvPr>
            <p:ph type="sldNum" idx="12"/>
          </p:nvPr>
        </p:nvSpPr>
        <p:spPr>
          <a:xfrm>
            <a:off x="179294" y="1298483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>
                <a:solidFill>
                  <a:schemeClr val="dk1"/>
                </a:solidFill>
              </a:rPr>
              <a:pPr>
                <a:lnSpc>
                  <a:spcPct val="80000"/>
                </a:lnSpc>
              </a:pPr>
              <a:t>41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6"/>
          <p:cNvSpPr txBox="1"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Work Incentives</a:t>
            </a:r>
            <a:endParaRPr dirty="0"/>
          </a:p>
        </p:txBody>
      </p:sp>
      <p:sp>
        <p:nvSpPr>
          <p:cNvPr id="628" name="Google Shape;628;p76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Blind Work Expenses</a:t>
            </a:r>
            <a:endParaRPr dirty="0"/>
          </a:p>
          <a:p>
            <a:pPr marL="709614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i="1" dirty="0"/>
              <a:t>Any</a:t>
            </a:r>
            <a:r>
              <a:rPr lang="en-US" sz="2400" dirty="0"/>
              <a:t> expense needed to earn income (not necessarily related to disability) can be excluded</a:t>
            </a:r>
            <a:endParaRPr dirty="0"/>
          </a:p>
          <a:p>
            <a:pPr indent="-457200">
              <a:spcBef>
                <a:spcPts val="24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Student Earned Income Exclusion</a:t>
            </a:r>
            <a:endParaRPr dirty="0"/>
          </a:p>
          <a:p>
            <a:pPr marL="709614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If under age 22, may exclude up to $1,900 (for 2020) in earnings per month</a:t>
            </a:r>
            <a:endParaRPr dirty="0"/>
          </a:p>
          <a:p>
            <a:pPr marL="709614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Maximum annual exclusion of $7,670 (for 2020) </a:t>
            </a:r>
            <a:endParaRPr dirty="0"/>
          </a:p>
        </p:txBody>
      </p:sp>
      <p:sp>
        <p:nvSpPr>
          <p:cNvPr id="629" name="Google Shape;629;p76"/>
          <p:cNvSpPr txBox="1">
            <a:spLocks noGrp="1"/>
          </p:cNvSpPr>
          <p:nvPr>
            <p:ph type="sldNum" idx="12"/>
          </p:nvPr>
        </p:nvSpPr>
        <p:spPr>
          <a:xfrm>
            <a:off x="107576" y="1111348"/>
            <a:ext cx="685800" cy="53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>
                <a:solidFill>
                  <a:schemeClr val="dk1"/>
                </a:solidFill>
              </a:rPr>
              <a:pPr>
                <a:lnSpc>
                  <a:spcPct val="80000"/>
                </a:lnSpc>
              </a:pPr>
              <a:t>42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1"/>
          <p:cNvSpPr txBox="1">
            <a:spLocks noGrp="1"/>
          </p:cNvSpPr>
          <p:nvPr>
            <p:ph type="title"/>
          </p:nvPr>
        </p:nvSpPr>
        <p:spPr>
          <a:xfrm>
            <a:off x="815926" y="228600"/>
            <a:ext cx="947424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Assistive Technology (AT)</a:t>
            </a:r>
            <a:endParaRPr dirty="0"/>
          </a:p>
        </p:txBody>
      </p:sp>
      <p:sp>
        <p:nvSpPr>
          <p:cNvPr id="399" name="Google Shape;399;p51"/>
          <p:cNvSpPr txBox="1">
            <a:spLocks noGrp="1"/>
          </p:cNvSpPr>
          <p:nvPr>
            <p:ph type="body" idx="1"/>
          </p:nvPr>
        </p:nvSpPr>
        <p:spPr>
          <a:xfrm>
            <a:off x="2136776" y="1600201"/>
            <a:ext cx="8226425" cy="487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9600" dirty="0"/>
              <a:t>Items, equipment, or systems used to increase, improve, or maintain the capabilities of people with disabilities</a:t>
            </a:r>
            <a:endParaRPr sz="9600" dirty="0"/>
          </a:p>
          <a:p>
            <a:pPr indent="-457200">
              <a:spcBef>
                <a:spcPts val="6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9600" b="1" dirty="0"/>
              <a:t>Low-tech items </a:t>
            </a:r>
            <a:r>
              <a:rPr lang="en-US" sz="9600" dirty="0"/>
              <a:t>– like an adjustable desk, penholders, or cup holders</a:t>
            </a:r>
            <a:endParaRPr sz="9600" dirty="0"/>
          </a:p>
          <a:p>
            <a:pPr indent="-457200">
              <a:spcBef>
                <a:spcPts val="6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9600" b="1" dirty="0"/>
              <a:t>High-tech items </a:t>
            </a:r>
            <a:r>
              <a:rPr lang="en-US" sz="9600" dirty="0"/>
              <a:t>– like switches, voice output communication devices, or specially designed robotics</a:t>
            </a:r>
          </a:p>
          <a:p>
            <a:pPr marL="0" indent="0">
              <a:spcBef>
                <a:spcPts val="600"/>
              </a:spcBef>
              <a:buSzPts val="1680"/>
              <a:buNone/>
            </a:pPr>
            <a:endParaRPr lang="en-US" sz="5600" dirty="0"/>
          </a:p>
          <a:p>
            <a:pPr indent="-457200">
              <a:spcBef>
                <a:spcPts val="6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9600" dirty="0"/>
              <a:t>Assistive Technology Partnership (ATP) is under Nebraska VR. </a:t>
            </a:r>
            <a:r>
              <a:rPr lang="en-US" sz="7200" dirty="0">
                <a:hlinkClick r:id="rId3"/>
              </a:rPr>
              <a:t>https://atp.nebraska.gov/about/index</a:t>
            </a:r>
            <a:endParaRPr lang="en-US" sz="7200" dirty="0"/>
          </a:p>
          <a:p>
            <a:pPr marL="1314450" lvl="1" indent="-857250">
              <a:spcBef>
                <a:spcPts val="6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6400" dirty="0"/>
              <a:t>AT specialists can help set up accommodations, talk to employers, teach how to use equipment, find best solution</a:t>
            </a:r>
          </a:p>
          <a:p>
            <a:pPr marL="1314450" lvl="1" indent="-857250">
              <a:spcBef>
                <a:spcPts val="6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6400" dirty="0"/>
              <a:t>Nebraska’s Loan Program – try it before you buy it </a:t>
            </a:r>
            <a:r>
              <a:rPr lang="en-US" sz="6400" dirty="0">
                <a:hlinkClick r:id="rId4"/>
              </a:rPr>
              <a:t>https://www.at4all.com/</a:t>
            </a:r>
            <a:r>
              <a:rPr lang="en-US" sz="6400" dirty="0"/>
              <a:t> </a:t>
            </a:r>
          </a:p>
          <a:p>
            <a:pPr marL="1314450" lvl="1" indent="-857250">
              <a:spcBef>
                <a:spcPts val="6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6400" dirty="0"/>
              <a:t>Nebraska’s Reuse Network – keep equipment out of landfills and use with people who need it</a:t>
            </a:r>
          </a:p>
          <a:p>
            <a:pPr marL="1314450" lvl="1" indent="-857250">
              <a:spcBef>
                <a:spcPts val="6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6400" dirty="0"/>
              <a:t>Private AT specialists available such as Assistology 	  </a:t>
            </a:r>
            <a:r>
              <a:rPr lang="en-US" sz="6400" dirty="0">
                <a:hlinkClick r:id="rId5"/>
              </a:rPr>
              <a:t>https://assistologyomaha.com/</a:t>
            </a:r>
            <a:r>
              <a:rPr lang="en-US" sz="6400" dirty="0"/>
              <a:t> </a:t>
            </a:r>
          </a:p>
          <a:p>
            <a:pPr marL="1314450" lvl="1" indent="-857250">
              <a:spcBef>
                <a:spcPts val="60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6400" dirty="0"/>
              <a:t>Job coach may or may not have expertise</a:t>
            </a:r>
            <a:r>
              <a:rPr lang="en-US" sz="7200" dirty="0"/>
              <a:t>	</a:t>
            </a:r>
          </a:p>
          <a:p>
            <a:pPr lvl="1" indent="-457200">
              <a:spcBef>
                <a:spcPts val="600"/>
              </a:spcBef>
              <a:buSzPts val="1680"/>
              <a:buFont typeface="Wingdings" panose="05000000000000000000" pitchFamily="2" charset="2"/>
              <a:buChar char="q"/>
            </a:pPr>
            <a:endParaRPr lang="en-US" sz="4500" dirty="0"/>
          </a:p>
          <a:p>
            <a:pPr indent="-457200">
              <a:spcBef>
                <a:spcPts val="600"/>
              </a:spcBef>
              <a:buSzPts val="1680"/>
              <a:buFont typeface="Wingdings" panose="05000000000000000000" pitchFamily="2" charset="2"/>
              <a:buChar char="q"/>
            </a:pPr>
            <a:endParaRPr sz="3200" dirty="0"/>
          </a:p>
        </p:txBody>
      </p:sp>
      <p:sp>
        <p:nvSpPr>
          <p:cNvPr id="400" name="Google Shape;400;p51"/>
          <p:cNvSpPr txBox="1">
            <a:spLocks noGrp="1"/>
          </p:cNvSpPr>
          <p:nvPr>
            <p:ph type="sldNum" idx="12"/>
          </p:nvPr>
        </p:nvSpPr>
        <p:spPr>
          <a:xfrm>
            <a:off x="117231" y="1219201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>
                <a:solidFill>
                  <a:schemeClr val="dk1"/>
                </a:solidFill>
              </a:rPr>
              <a:pPr>
                <a:lnSpc>
                  <a:spcPct val="80000"/>
                </a:lnSpc>
              </a:pPr>
              <a:t>43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06AC1-CF09-4CA2-9A4A-2C2C91AA87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44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7EE07-E507-42D0-ACB3-E6B06364F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332" y="289510"/>
            <a:ext cx="7582486" cy="5992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A5ACD-301F-FC41-B476-77AE49E0D45E}"/>
              </a:ext>
            </a:extLst>
          </p:cNvPr>
          <p:cNvSpPr txBox="1"/>
          <p:nvPr/>
        </p:nvSpPr>
        <p:spPr>
          <a:xfrm>
            <a:off x="2424332" y="6353048"/>
            <a:ext cx="70166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Used with permission from AskJAN 2017 webinar “Transitions” </a:t>
            </a:r>
          </a:p>
          <a:p>
            <a:r>
              <a:rPr lang="en-US" sz="1100" dirty="0">
                <a:hlinkClick r:id="rId3"/>
              </a:rPr>
              <a:t>https://askjan.org/events/index.cfm?calview=eventdetails&amp;dtid=D77DF428-9F7F-C7DF-23405858824CF1EA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275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2"/>
          <p:cNvSpPr txBox="1">
            <a:spLocks noGrp="1"/>
          </p:cNvSpPr>
          <p:nvPr>
            <p:ph type="title"/>
          </p:nvPr>
        </p:nvSpPr>
        <p:spPr>
          <a:xfrm>
            <a:off x="2136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Education and Training Options</a:t>
            </a:r>
            <a:endParaRPr dirty="0"/>
          </a:p>
        </p:txBody>
      </p:sp>
      <p:sp>
        <p:nvSpPr>
          <p:cNvPr id="699" name="Google Shape;699;p82"/>
          <p:cNvSpPr txBox="1">
            <a:spLocks noGrp="1"/>
          </p:cNvSpPr>
          <p:nvPr>
            <p:ph type="body" idx="1"/>
          </p:nvPr>
        </p:nvSpPr>
        <p:spPr>
          <a:xfrm>
            <a:off x="2161007" y="1516063"/>
            <a:ext cx="8371035" cy="507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On-the-job training</a:t>
            </a:r>
            <a:endParaRPr sz="2400" dirty="0"/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Technical training</a:t>
            </a:r>
            <a:endParaRPr sz="2400" dirty="0"/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Apprenticeship programs</a:t>
            </a:r>
            <a:endParaRPr sz="2400" dirty="0"/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Job Corps</a:t>
            </a:r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Public or private universities or colleges</a:t>
            </a:r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Community colleges</a:t>
            </a:r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Think College programs </a:t>
            </a:r>
          </a:p>
          <a:p>
            <a:pPr lvl="1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LifeLink Nebraska (Scottsbluff) </a:t>
            </a:r>
            <a:r>
              <a:rPr lang="en-US" sz="1800" dirty="0">
                <a:hlinkClick r:id="rId3"/>
              </a:rPr>
              <a:t>https://thinkcollege.net/programs/lifelink-nebraska</a:t>
            </a:r>
            <a:endParaRPr lang="en-US" sz="1800" dirty="0"/>
          </a:p>
          <a:p>
            <a:pPr lvl="1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University of Nebraska Omaha (UNO) *</a:t>
            </a:r>
            <a:r>
              <a:rPr lang="en-US" sz="1800" dirty="0">
                <a:highlight>
                  <a:srgbClr val="FFFF00"/>
                </a:highlight>
              </a:rPr>
              <a:t>NEW</a:t>
            </a:r>
            <a:r>
              <a:rPr lang="en-US" sz="1800" dirty="0"/>
              <a:t>* Fall 2019!</a:t>
            </a:r>
          </a:p>
          <a:p>
            <a:pPr indent="-457200">
              <a:buFont typeface="Wingdings" panose="05000000000000000000" pitchFamily="2" charset="2"/>
              <a:buChar char="q"/>
            </a:pPr>
            <a:r>
              <a:rPr lang="en-US" sz="2400" dirty="0"/>
              <a:t>Nebraska Transition College (NTC) </a:t>
            </a:r>
          </a:p>
          <a:p>
            <a:pPr lvl="1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NTC classes through Southeast Community College, Lincoln *</a:t>
            </a:r>
            <a:r>
              <a:rPr lang="en-US" sz="1800" dirty="0">
                <a:highlight>
                  <a:srgbClr val="FFFF00"/>
                </a:highlight>
              </a:rPr>
              <a:t>NEW</a:t>
            </a:r>
            <a:r>
              <a:rPr lang="en-US" sz="1800" dirty="0"/>
              <a:t>* Spring 2019 </a:t>
            </a:r>
            <a:r>
              <a:rPr lang="en-US" sz="1800" dirty="0">
                <a:hlinkClick r:id="rId4"/>
              </a:rPr>
              <a:t>https://www.nebraskatransitioncollege.org/</a:t>
            </a:r>
            <a:endParaRPr sz="1800" b="1" dirty="0"/>
          </a:p>
        </p:txBody>
      </p:sp>
      <p:sp>
        <p:nvSpPr>
          <p:cNvPr id="700" name="Google Shape;700;p82"/>
          <p:cNvSpPr txBox="1">
            <a:spLocks noGrp="1"/>
          </p:cNvSpPr>
          <p:nvPr>
            <p:ph type="sldNum" idx="12"/>
          </p:nvPr>
        </p:nvSpPr>
        <p:spPr>
          <a:xfrm>
            <a:off x="173502" y="1219200"/>
            <a:ext cx="533400" cy="3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190"/>
              <a:pPr>
                <a:lnSpc>
                  <a:spcPct val="80000"/>
                </a:lnSpc>
              </a:pPr>
              <a:t>45</a:t>
            </a:fld>
            <a:endParaRPr sz="119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Postsecondary Accommodations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indent="0">
              <a:buNone/>
            </a:pPr>
            <a:r>
              <a:rPr lang="en-US" sz="2400" b="1" dirty="0"/>
              <a:t>Important things to remember if enrolling in college courses:</a:t>
            </a:r>
          </a:p>
          <a:p>
            <a:pPr marL="575310" indent="-457200">
              <a:buAutoNum type="arabicPeriod"/>
            </a:pPr>
            <a:r>
              <a:rPr lang="en-US" sz="2000" dirty="0"/>
              <a:t>Colleges do not have to provide the same accommodations as the student received in high school;</a:t>
            </a:r>
          </a:p>
          <a:p>
            <a:pPr marL="575310" indent="-457200">
              <a:buAutoNum type="arabicPeriod"/>
            </a:pPr>
            <a:r>
              <a:rPr lang="en-US" sz="2000" dirty="0"/>
              <a:t>A student has to register as a student with a disability.  This is done through the college’s disability service office;</a:t>
            </a:r>
          </a:p>
          <a:p>
            <a:pPr marL="575310" indent="-457200">
              <a:buAutoNum type="arabicPeriod" startAt="3"/>
            </a:pPr>
            <a:r>
              <a:rPr lang="en-US" sz="2000" dirty="0"/>
              <a:t>A student does not have to identify that they are a student with a disability during the enrollment process;</a:t>
            </a:r>
          </a:p>
          <a:p>
            <a:pPr marL="575310" indent="-457200">
              <a:buAutoNum type="arabicPeriod" startAt="3"/>
            </a:pPr>
            <a:r>
              <a:rPr lang="en-US" sz="2000" dirty="0"/>
              <a:t>A student will need to provide documentation of their disability (i.e. Multidisciplinary Team report from high school, disability statement from a medical provider, IEP, etc.);</a:t>
            </a:r>
          </a:p>
          <a:p>
            <a:pPr marL="575310" indent="-457200">
              <a:buAutoNum type="arabicPeriod" startAt="3"/>
            </a:pPr>
            <a:r>
              <a:rPr lang="en-US" sz="2000" dirty="0"/>
              <a:t>Each college may require different documentation of disability;</a:t>
            </a:r>
          </a:p>
          <a:p>
            <a:pPr marL="575310" indent="-457200">
              <a:buAutoNum type="arabicPeriod" startAt="3"/>
            </a:pPr>
            <a:r>
              <a:rPr lang="en-US" sz="2000" dirty="0"/>
              <a:t>A student does not get a “case manager” in college, but a Disability Service Dept. staff member who can help determine accommodations and develop a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46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496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Postsecondary Accommodations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5029200"/>
          </a:xfrm>
        </p:spPr>
        <p:txBody>
          <a:bodyPr/>
          <a:lstStyle/>
          <a:p>
            <a:pPr marL="575310" indent="-457200">
              <a:buFont typeface="+mj-lt"/>
              <a:buAutoNum type="arabicPeriod" startAt="7"/>
            </a:pPr>
            <a:r>
              <a:rPr lang="en-US" sz="2000" dirty="0"/>
              <a:t>A written accommodation plan will be developed for the student and the student is responsible to provide that to their instructors;</a:t>
            </a:r>
          </a:p>
          <a:p>
            <a:pPr marL="575310" indent="-457200">
              <a:buFont typeface="+mj-lt"/>
              <a:buAutoNum type="arabicPeriod" startAt="7"/>
            </a:pPr>
            <a:r>
              <a:rPr lang="en-US" sz="2000" dirty="0"/>
              <a:t>Different colleges have different levels of support for a student;</a:t>
            </a:r>
          </a:p>
          <a:p>
            <a:pPr marL="575310" indent="-457200">
              <a:buFont typeface="+mj-lt"/>
              <a:buAutoNum type="arabicPeriod" startAt="7"/>
            </a:pPr>
            <a:r>
              <a:rPr lang="en-US" sz="2000" dirty="0"/>
              <a:t>Parents are not entitled to the accommodation plan or monitor the student’s progress;</a:t>
            </a:r>
          </a:p>
          <a:p>
            <a:pPr marL="575310" indent="-457200">
              <a:buFont typeface="+mj-lt"/>
              <a:buAutoNum type="arabicPeriod" startAt="7"/>
            </a:pPr>
            <a:r>
              <a:rPr lang="en-US" sz="2000" dirty="0"/>
              <a:t>Students are not entitled to updates testing if necessary.</a:t>
            </a:r>
          </a:p>
          <a:p>
            <a:pPr marL="575310" indent="-457200">
              <a:buAutoNum type="arabicPeriod" startAt="8"/>
            </a:pPr>
            <a:endParaRPr lang="en-US" sz="2000" dirty="0"/>
          </a:p>
          <a:p>
            <a:pPr marL="118110" indent="0">
              <a:buNone/>
            </a:pPr>
            <a:r>
              <a:rPr lang="en-US" sz="2000" b="1" dirty="0"/>
              <a:t>Disability Programs in College: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Southeast Community College in Lincoln-Nebraska Transition Program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Southeast Community College system-Trio Program to support student’s with disabilities, first generation college students, or students who are low-income or at risk populations.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18110" indent="0">
              <a:buNone/>
            </a:pPr>
            <a:r>
              <a:rPr lang="en-US" sz="2000" b="1" dirty="0"/>
              <a:t> List of Disability Service Offices for Western Iowa &amp; Nebraska Colleges and Universities can be found at </a:t>
            </a:r>
            <a:r>
              <a:rPr lang="en-US" sz="2000" b="1" dirty="0">
                <a:hlinkClick r:id="rId2"/>
              </a:rPr>
              <a:t>http://ahead.org/affiliates/wester-iowa-and-nebraska</a:t>
            </a:r>
            <a:r>
              <a:rPr lang="en-US" sz="2000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47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7907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 txBox="1">
            <a:spLocks noGrp="1"/>
          </p:cNvSpPr>
          <p:nvPr>
            <p:ph type="title"/>
          </p:nvPr>
        </p:nvSpPr>
        <p:spPr>
          <a:xfrm>
            <a:off x="801858" y="273050"/>
            <a:ext cx="9408942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Parent Training Information (PTI)</a:t>
            </a:r>
            <a:endParaRPr dirty="0"/>
          </a:p>
        </p:txBody>
      </p:sp>
      <p:sp>
        <p:nvSpPr>
          <p:cNvPr id="736" name="Google Shape;736;p87"/>
          <p:cNvSpPr txBox="1">
            <a:spLocks noGrp="1"/>
          </p:cNvSpPr>
          <p:nvPr>
            <p:ph type="body" idx="1"/>
          </p:nvPr>
        </p:nvSpPr>
        <p:spPr>
          <a:xfrm>
            <a:off x="1683898" y="1752600"/>
            <a:ext cx="1600200" cy="434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82875" rIns="137150" bIns="9142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737" name="Google Shape;737;p87"/>
          <p:cNvSpPr txBox="1">
            <a:spLocks noGrp="1"/>
          </p:cNvSpPr>
          <p:nvPr>
            <p:ph type="body" idx="2"/>
          </p:nvPr>
        </p:nvSpPr>
        <p:spPr>
          <a:xfrm>
            <a:off x="3412762" y="1752600"/>
            <a:ext cx="6874239" cy="483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620"/>
              <a:buNone/>
            </a:pPr>
            <a:r>
              <a:rPr lang="en-US" sz="3200" dirty="0"/>
              <a:t>	PTI Nebraska</a:t>
            </a:r>
            <a:endParaRPr lang="en-US" sz="2400" dirty="0"/>
          </a:p>
          <a:p>
            <a:pPr marL="709614" lvl="1" indent="-342900"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709614" lvl="1" indent="-342900"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400" dirty="0"/>
              <a:t>PTI website: </a:t>
            </a:r>
            <a:r>
              <a:rPr lang="en-US" sz="2400" dirty="0">
                <a:hlinkClick r:id="rId3"/>
              </a:rPr>
              <a:t>http://pti-nebraska.org/</a:t>
            </a:r>
            <a:endParaRPr lang="en-US" sz="2400" dirty="0"/>
          </a:p>
          <a:p>
            <a:pPr marL="366714" lvl="1" indent="0">
              <a:buClr>
                <a:schemeClr val="accent2"/>
              </a:buClr>
              <a:buSzPts val="1470"/>
              <a:buNone/>
            </a:pPr>
            <a:endParaRPr lang="en-US" sz="1600" dirty="0"/>
          </a:p>
          <a:p>
            <a:pPr marL="709614" lvl="1" indent="-342900"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400" dirty="0"/>
              <a:t>Holly’s Email:  </a:t>
            </a:r>
            <a:r>
              <a:rPr lang="en-US" sz="2400" dirty="0">
                <a:hlinkClick r:id="rId4"/>
              </a:rPr>
              <a:t>hschwietz@pti-nebraska.org</a:t>
            </a:r>
            <a:endParaRPr lang="en-US" sz="1600" dirty="0"/>
          </a:p>
          <a:p>
            <a:pPr marL="709614" lvl="1" indent="-342900"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709614" lvl="1" indent="-342900">
              <a:buClr>
                <a:schemeClr val="accent2"/>
              </a:buClr>
              <a:buSzPts val="1470"/>
              <a:buFont typeface="Wingdings" panose="05000000000000000000" pitchFamily="2" charset="2"/>
              <a:buChar char="Ø"/>
            </a:pPr>
            <a:r>
              <a:rPr lang="en-US" sz="2400" dirty="0"/>
              <a:t>call PTI Nebraska Toll Free: (800) 284-8520</a:t>
            </a:r>
            <a:endParaRPr sz="2400" dirty="0"/>
          </a:p>
        </p:txBody>
      </p:sp>
      <p:sp>
        <p:nvSpPr>
          <p:cNvPr id="738" name="Google Shape;738;p87"/>
          <p:cNvSpPr txBox="1">
            <a:spLocks noGrp="1"/>
          </p:cNvSpPr>
          <p:nvPr>
            <p:ph type="sldNum" idx="12"/>
          </p:nvPr>
        </p:nvSpPr>
        <p:spPr>
          <a:xfrm>
            <a:off x="117231" y="128565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48</a:t>
            </a:fld>
            <a:endParaRPr sz="1200" kern="0" dirty="0">
              <a:solidFill>
                <a:srgbClr val="000000"/>
              </a:solidFill>
            </a:endParaRPr>
          </a:p>
        </p:txBody>
      </p:sp>
      <p:pic>
        <p:nvPicPr>
          <p:cNvPr id="7" name="Picture 6" descr="small logo">
            <a:extLst>
              <a:ext uri="{FF2B5EF4-FFF2-40B4-BE49-F238E27FC236}">
                <a16:creationId xmlns:a16="http://schemas.microsoft.com/office/drawing/2014/main" id="{47AA326D-5EA0-40E0-87FB-1D04F07305B4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11" y="3716338"/>
            <a:ext cx="1704975" cy="9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E576-3E54-4F1C-A9F2-0F6F8A8B9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994" y="377855"/>
            <a:ext cx="10173286" cy="4461432"/>
          </a:xfrm>
        </p:spPr>
        <p:txBody>
          <a:bodyPr/>
          <a:lstStyle/>
          <a:p>
            <a:r>
              <a:rPr lang="en-US" sz="2800" i="1" dirty="0"/>
              <a:t>Upcoming FEAT Workshops</a:t>
            </a:r>
            <a:br>
              <a:rPr lang="en-US" sz="2800" i="1" dirty="0"/>
            </a:br>
            <a:r>
              <a:rPr lang="en-US" sz="2800" i="1" dirty="0"/>
              <a:t>will be available soon!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0E19C-10F4-41D1-9C02-2B458406A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6200" y="6598920"/>
            <a:ext cx="6705600" cy="1369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23342-061F-48A5-A6F5-27DE22A9E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68" y="365762"/>
            <a:ext cx="4346917" cy="289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D22AB-844A-4767-80F6-EAEB2A4E6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365762"/>
            <a:ext cx="5669279" cy="47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0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9DFA8376-EAF4-4D6D-B00B-DC9A20D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3" y="914400"/>
            <a:ext cx="10016196" cy="990600"/>
          </a:xfrm>
        </p:spPr>
        <p:txBody>
          <a:bodyPr/>
          <a:lstStyle/>
          <a:p>
            <a:r>
              <a:rPr lang="en-US" altLang="en-US" dirty="0">
                <a:cs typeface="Tunga" panose="020B0502040204020203" pitchFamily="34" charset="0"/>
              </a:rPr>
              <a:t>PTI RESOURCES for Going Back to School:</a:t>
            </a:r>
            <a:br>
              <a:rPr lang="en-US" altLang="en-US" dirty="0">
                <a:cs typeface="Tunga" panose="020B0502040204020203" pitchFamily="34" charset="0"/>
              </a:rPr>
            </a:br>
            <a:br>
              <a:rPr lang="en-US" altLang="en-US" dirty="0">
                <a:cs typeface="Tunga" panose="020B0502040204020203" pitchFamily="34" charset="0"/>
              </a:rPr>
            </a:br>
            <a:endParaRPr lang="en-US" altLang="en-US" dirty="0">
              <a:cs typeface="Tunga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02F1-3B61-4963-81BD-45AD467A1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224" y="1905000"/>
            <a:ext cx="8591551" cy="44875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400" dirty="0"/>
              <a:t>7/2020 PTI webinar “Amy Rhone, Administrator of the Office of Special Education at Nebraska Department of Education (NDE)”</a:t>
            </a:r>
          </a:p>
          <a:p>
            <a:pPr marL="171450" lvl="1" indent="0">
              <a:buClr>
                <a:schemeClr val="accent2"/>
              </a:buClr>
              <a:buNone/>
              <a:defRPr/>
            </a:pP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https://www.pti-nebraska.org/amy-rhone/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400" dirty="0"/>
              <a:t>8/2020 PTI webinar “IEP in the Midst of a Pandemic”	</a:t>
            </a:r>
          </a:p>
          <a:p>
            <a:pPr marL="171450" lvl="1" indent="0">
              <a:buClr>
                <a:schemeClr val="accent2"/>
              </a:buClr>
              <a:buNone/>
              <a:defRPr/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https://www.pti-nebraska.org/iep-tips-in-a-pandemic/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	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chemeClr val="tx1"/>
                </a:solidFill>
              </a:rPr>
              <a:t>NDE website with information about reopening schools is LAUNCH NEBRAKSA</a:t>
            </a:r>
          </a:p>
          <a:p>
            <a:pPr marL="171450" lvl="1" indent="0">
              <a:buClr>
                <a:schemeClr val="accent2"/>
              </a:buClr>
              <a:buNone/>
              <a:defRPr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https://www.launchne.com/wp-content/uploads/2020/05/SPEDGuidanceFinal2020.pdf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736210" y="283369"/>
            <a:ext cx="10719580" cy="9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5263"/>
              </a:lnSpc>
              <a:buSzPts val="3420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Family Employment Awareness Training </a:t>
            </a:r>
            <a:r>
              <a:rPr lang="en-US" b="1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FEAT</a:t>
            </a:r>
            <a:endParaRPr b="1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1728869" y="1752600"/>
            <a:ext cx="1600200" cy="434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82875" rIns="137150" bIns="91425" anchor="t" anchorCtr="0">
            <a:noAutofit/>
          </a:bodyPr>
          <a:lstStyle/>
          <a:p>
            <a:pPr marL="0" indent="0">
              <a:spcBef>
                <a:spcPts val="0"/>
              </a:spcBef>
              <a:buSzPts val="1320"/>
            </a:pPr>
            <a:r>
              <a:rPr lang="en-US" sz="2400" dirty="0"/>
              <a:t>Mission</a:t>
            </a:r>
            <a:endParaRPr sz="2400" dirty="0"/>
          </a:p>
          <a:p>
            <a:pPr marL="0" indent="0">
              <a:spcBef>
                <a:spcPts val="600"/>
              </a:spcBef>
            </a:pPr>
            <a:endParaRPr dirty="0"/>
          </a:p>
          <a:p>
            <a:pPr marL="0" indent="0">
              <a:spcBef>
                <a:spcPts val="1000"/>
              </a:spcBef>
            </a:pPr>
            <a:endParaRPr dirty="0"/>
          </a:p>
          <a:p>
            <a:pPr marL="0" indent="0">
              <a:spcBef>
                <a:spcPts val="1000"/>
              </a:spcBef>
              <a:buSzPts val="600"/>
            </a:pPr>
            <a:endParaRPr sz="1000" dirty="0"/>
          </a:p>
          <a:p>
            <a:pPr marL="0" indent="0">
              <a:spcBef>
                <a:spcPts val="1000"/>
              </a:spcBef>
              <a:buSzPts val="720"/>
            </a:pPr>
            <a:endParaRPr sz="1200" dirty="0"/>
          </a:p>
          <a:p>
            <a:pPr marL="0" indent="0">
              <a:spcBef>
                <a:spcPts val="1000"/>
              </a:spcBef>
              <a:buSzPts val="1320"/>
            </a:pPr>
            <a:r>
              <a:rPr lang="en-US" sz="2400" dirty="0"/>
              <a:t>Key Principles</a:t>
            </a:r>
            <a:endParaRPr sz="2400" dirty="0"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2"/>
          </p:nvPr>
        </p:nvSpPr>
        <p:spPr>
          <a:xfrm>
            <a:off x="3528916" y="1681064"/>
            <a:ext cx="6986684" cy="454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19088" indent="-319088">
              <a:spcBef>
                <a:spcPts val="0"/>
              </a:spcBef>
              <a:buSzPts val="1260"/>
            </a:pPr>
            <a:r>
              <a:rPr lang="en-US" sz="2400" dirty="0"/>
              <a:t>To increase the expectations and awareness of families and individuals with disabilities regarding the possibilities for the member with a disability to obtain meaningful and satisfying work in the family’s community.</a:t>
            </a:r>
            <a:endParaRPr sz="2400" dirty="0"/>
          </a:p>
          <a:p>
            <a:pPr marL="319088" indent="-319088">
              <a:buSzPts val="1260"/>
              <a:buNone/>
            </a:pPr>
            <a:endParaRPr sz="1000" dirty="0"/>
          </a:p>
          <a:p>
            <a:pPr marL="319088" indent="-319088">
              <a:buSzPts val="1260"/>
              <a:buFont typeface="Questrial"/>
              <a:buAutoNum type="arabicPeriod"/>
            </a:pPr>
            <a:r>
              <a:rPr lang="en-US" sz="2400" dirty="0"/>
              <a:t>Everyone with a disability can work when provided with the appropriate supports and services.</a:t>
            </a:r>
            <a:endParaRPr sz="2400" dirty="0"/>
          </a:p>
          <a:p>
            <a:pPr marL="319088" indent="-319088">
              <a:buSzPts val="1260"/>
              <a:buFont typeface="Questrial"/>
              <a:buAutoNum type="arabicPeriod"/>
            </a:pPr>
            <a:r>
              <a:rPr lang="en-US" sz="2400" dirty="0"/>
              <a:t>Everyone with a disability can have a job that is both enjoyable and satisfying.</a:t>
            </a:r>
            <a:endParaRPr sz="2400" dirty="0"/>
          </a:p>
          <a:p>
            <a:pPr marL="319088" indent="-319088">
              <a:buSzPts val="1260"/>
              <a:buFont typeface="Questrial"/>
              <a:buAutoNum type="arabicPeriod"/>
            </a:pPr>
            <a:r>
              <a:rPr lang="en-US" sz="2400" dirty="0"/>
              <a:t>Everyone with a disability can make more money working than by relying on public benefits alone.</a:t>
            </a:r>
            <a:endParaRPr sz="2400" dirty="0"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103163" y="1240632"/>
            <a:ext cx="533400" cy="34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50</a:t>
            </a:fld>
            <a:endParaRPr sz="1200" kern="0" dirty="0">
              <a:solidFill>
                <a:srgbClr val="000000"/>
              </a:solidFill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2743201" y="6508750"/>
            <a:ext cx="6739345" cy="24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2012, 2017, 2019 Beach Center on Disability, University of Kansas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629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6"/>
          <p:cNvSpPr txBox="1">
            <a:spLocks noGrp="1"/>
          </p:cNvSpPr>
          <p:nvPr>
            <p:ph type="title"/>
          </p:nvPr>
        </p:nvSpPr>
        <p:spPr>
          <a:xfrm>
            <a:off x="2133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-US" dirty="0">
                <a:solidFill>
                  <a:schemeClr val="tx1"/>
                </a:solidFill>
              </a:rPr>
              <a:t>Identifying Resources Activity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14" name="Google Shape;714;p86"/>
          <p:cNvSpPr txBox="1">
            <a:spLocks noGrp="1"/>
          </p:cNvSpPr>
          <p:nvPr>
            <p:ph type="body" idx="1"/>
          </p:nvPr>
        </p:nvSpPr>
        <p:spPr>
          <a:xfrm>
            <a:off x="2133600" y="1752600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Activity</a:t>
            </a:r>
            <a:endParaRPr dirty="0"/>
          </a:p>
        </p:txBody>
      </p:sp>
      <p:sp>
        <p:nvSpPr>
          <p:cNvPr id="716" name="Google Shape;716;p86"/>
          <p:cNvSpPr txBox="1">
            <a:spLocks noGrp="1"/>
          </p:cNvSpPr>
          <p:nvPr>
            <p:ph type="sldNum" idx="12"/>
          </p:nvPr>
        </p:nvSpPr>
        <p:spPr>
          <a:xfrm>
            <a:off x="152400" y="1298483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190">
                <a:solidFill>
                  <a:schemeClr val="tx1"/>
                </a:solidFill>
              </a:rPr>
              <a:pPr>
                <a:lnSpc>
                  <a:spcPct val="80000"/>
                </a:lnSpc>
              </a:pPr>
              <a:t>51</a:t>
            </a:fld>
            <a:endParaRPr sz="119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4CD13-4CBE-46DD-A117-CB87CE6C982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86200" y="1828800"/>
            <a:ext cx="7797800" cy="4343400"/>
          </a:xfrm>
        </p:spPr>
        <p:txBody>
          <a:bodyPr/>
          <a:lstStyle/>
          <a:p>
            <a:r>
              <a:rPr lang="en-US" dirty="0"/>
              <a:t>Considering the employment possibilities for your child,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What support needs may he/she have on the job?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What resources can be used to address those needs?</a:t>
            </a:r>
          </a:p>
        </p:txBody>
      </p:sp>
      <p:pic>
        <p:nvPicPr>
          <p:cNvPr id="9" name="Google Shape;708;p85" descr="Why “Leaders” Are Not the Church’s Greatest Need ...">
            <a:extLst>
              <a:ext uri="{FF2B5EF4-FFF2-40B4-BE49-F238E27FC236}">
                <a16:creationId xmlns:a16="http://schemas.microsoft.com/office/drawing/2014/main" id="{E376AECF-8AD5-4D00-8462-FD9188972C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4400" y="4648200"/>
            <a:ext cx="15240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4A24A7-8D52-4F25-8055-7AA87C64C8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/>
              <a:pPr/>
              <a:t>52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AA97B-388C-436B-AB8E-FBF8D00CF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760" y="278970"/>
            <a:ext cx="4742481" cy="63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59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>
            <a:spLocks noGrp="1"/>
          </p:cNvSpPr>
          <p:nvPr>
            <p:ph type="title"/>
          </p:nvPr>
        </p:nvSpPr>
        <p:spPr>
          <a:xfrm>
            <a:off x="1895960" y="228600"/>
            <a:ext cx="863255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5238"/>
              </a:lnSpc>
            </a:pPr>
            <a:r>
              <a:rPr lang="en-US" sz="3200" dirty="0"/>
              <a:t>Nebraska Department of Health &amp; Human Services - Division of Developmental Disabilities (DD)</a:t>
            </a:r>
            <a:endParaRPr sz="3200" dirty="0"/>
          </a:p>
        </p:txBody>
      </p:sp>
      <p:sp>
        <p:nvSpPr>
          <p:cNvPr id="434" name="Google Shape;434;p55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600" dirty="0"/>
              <a:t>Point of entry for developmental disabilities services, while working with Vocational Rehabilitation.</a:t>
            </a:r>
            <a:endParaRPr sz="2600" dirty="0"/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600" dirty="0"/>
              <a:t>Determine eligibility for services</a:t>
            </a:r>
            <a:endParaRPr sz="2600" dirty="0"/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600" dirty="0"/>
              <a:t>Assigned Service Coordinator who provides case management</a:t>
            </a:r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600" dirty="0"/>
              <a:t>Can refer you to other service providers</a:t>
            </a:r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600" dirty="0"/>
              <a:t>May offer supported employment services </a:t>
            </a:r>
            <a:endParaRPr sz="2600" dirty="0"/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hlinkClick r:id="rId3"/>
              </a:rPr>
              <a:t>http://dhhs.ne.gov/Pages/DD-Service-Array.aspx</a:t>
            </a:r>
            <a:r>
              <a:rPr lang="en-US" sz="2000" dirty="0"/>
              <a:t>  </a:t>
            </a:r>
            <a:r>
              <a:rPr lang="en-US" sz="1600" dirty="0"/>
              <a:t>(NEW! 4/2019)</a:t>
            </a:r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 </a:t>
            </a:r>
            <a:r>
              <a:rPr lang="en-US" sz="2000" dirty="0">
                <a:hlinkClick r:id="rId4"/>
              </a:rPr>
              <a:t>http://dhhs.ne.gov/Pages/DD-Participants-and-Families.aspx</a:t>
            </a:r>
            <a:r>
              <a:rPr lang="en-US" sz="2000" dirty="0"/>
              <a:t> </a:t>
            </a:r>
            <a:r>
              <a:rPr lang="en-US" sz="1400" dirty="0"/>
              <a:t>(NEW! 4/2019)</a:t>
            </a:r>
          </a:p>
          <a:p>
            <a:pPr indent="-457200">
              <a:spcBef>
                <a:spcPts val="1800"/>
              </a:spcBef>
              <a:buFont typeface="Wingdings" panose="05000000000000000000" pitchFamily="2" charset="2"/>
              <a:buChar char="q"/>
            </a:pPr>
            <a:endParaRPr sz="1600" dirty="0">
              <a:highlight>
                <a:srgbClr val="FFFF00"/>
              </a:highlight>
            </a:endParaRPr>
          </a:p>
          <a:p>
            <a:pPr marL="319088" indent="-208598">
              <a:spcBef>
                <a:spcPts val="1800"/>
              </a:spcBef>
              <a:buNone/>
            </a:pPr>
            <a:endParaRPr dirty="0"/>
          </a:p>
        </p:txBody>
      </p:sp>
      <p:sp>
        <p:nvSpPr>
          <p:cNvPr id="435" name="Google Shape;435;p55"/>
          <p:cNvSpPr txBox="1">
            <a:spLocks noGrp="1"/>
          </p:cNvSpPr>
          <p:nvPr>
            <p:ph type="sldNum" idx="12"/>
          </p:nvPr>
        </p:nvSpPr>
        <p:spPr>
          <a:xfrm>
            <a:off x="159434" y="12192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53</a:t>
            </a:fld>
            <a:endParaRPr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4"/>
          <p:cNvSpPr txBox="1">
            <a:spLocks noGrp="1"/>
          </p:cNvSpPr>
          <p:nvPr>
            <p:ph type="title"/>
          </p:nvPr>
        </p:nvSpPr>
        <p:spPr>
          <a:xfrm>
            <a:off x="1392702" y="228600"/>
            <a:ext cx="889747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000" dirty="0"/>
              <a:t>Community Rehabilitation Providers (CRP)</a:t>
            </a:r>
            <a:endParaRPr sz="4000" dirty="0"/>
          </a:p>
        </p:txBody>
      </p:sp>
      <p:sp>
        <p:nvSpPr>
          <p:cNvPr id="427" name="Google Shape;427;p54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Organization or agency that provides vocational rehabilitation services</a:t>
            </a:r>
            <a:endParaRPr sz="3200" dirty="0"/>
          </a:p>
          <a:p>
            <a:pPr indent="-457200">
              <a:spcBef>
                <a:spcPts val="18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May be within public network (i.e. VR or DD affiliate) or private service agency provider</a:t>
            </a:r>
            <a:endParaRPr sz="3200" dirty="0"/>
          </a:p>
          <a:p>
            <a:pPr indent="-457200">
              <a:spcBef>
                <a:spcPts val="180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Services may include:</a:t>
            </a:r>
            <a:endParaRPr sz="32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assessment for determining eligibility and vocational rehabilitation needs</a:t>
            </a:r>
            <a:endParaRPr sz="24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job development, placement, and retention services</a:t>
            </a:r>
            <a:endParaRPr sz="24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supported employment services and extended services</a:t>
            </a:r>
            <a:endParaRPr sz="2400" dirty="0"/>
          </a:p>
        </p:txBody>
      </p:sp>
      <p:sp>
        <p:nvSpPr>
          <p:cNvPr id="428" name="Google Shape;428;p54"/>
          <p:cNvSpPr txBox="1">
            <a:spLocks noGrp="1"/>
          </p:cNvSpPr>
          <p:nvPr>
            <p:ph type="sldNum" idx="12"/>
          </p:nvPr>
        </p:nvSpPr>
        <p:spPr>
          <a:xfrm>
            <a:off x="145366" y="1219201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54</a:t>
            </a:fld>
            <a:endParaRPr sz="1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4"/>
          <p:cNvSpPr txBox="1">
            <a:spLocks noGrp="1"/>
          </p:cNvSpPr>
          <p:nvPr>
            <p:ph type="title"/>
          </p:nvPr>
        </p:nvSpPr>
        <p:spPr>
          <a:xfrm>
            <a:off x="2133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Nebraska</a:t>
            </a:r>
            <a:r>
              <a:rPr lang="en-US" dirty="0"/>
              <a:t> Medicaid</a:t>
            </a:r>
            <a:endParaRPr dirty="0"/>
          </a:p>
        </p:txBody>
      </p:sp>
      <p:sp>
        <p:nvSpPr>
          <p:cNvPr id="510" name="Google Shape;510;p64"/>
          <p:cNvSpPr txBox="1">
            <a:spLocks noGrp="1"/>
          </p:cNvSpPr>
          <p:nvPr>
            <p:ph type="body" idx="1"/>
          </p:nvPr>
        </p:nvSpPr>
        <p:spPr>
          <a:xfrm>
            <a:off x="2133600" y="1752600"/>
            <a:ext cx="1600200" cy="434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82875" rIns="137150" bIns="9142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511" name="Google Shape;511;p64"/>
          <p:cNvSpPr txBox="1">
            <a:spLocks noGrp="1"/>
          </p:cNvSpPr>
          <p:nvPr>
            <p:ph type="body" idx="2"/>
          </p:nvPr>
        </p:nvSpPr>
        <p:spPr>
          <a:xfrm>
            <a:off x="3886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indent="-319088">
              <a:spcBef>
                <a:spcPts val="0"/>
              </a:spcBef>
            </a:pPr>
            <a:r>
              <a:rPr lang="en-US" sz="3200" dirty="0"/>
              <a:t>Home and Community Based Services (HCBS) Waivers</a:t>
            </a:r>
          </a:p>
          <a:p>
            <a:pPr marL="319088" indent="-319088">
              <a:spcBef>
                <a:spcPts val="0"/>
              </a:spcBef>
            </a:pPr>
            <a:r>
              <a:rPr lang="en-US" sz="3200" dirty="0"/>
              <a:t>Residential/Personal Assistance Services for work</a:t>
            </a:r>
          </a:p>
          <a:p>
            <a:pPr marL="319088" indent="-319088">
              <a:spcBef>
                <a:spcPts val="0"/>
              </a:spcBef>
            </a:pPr>
            <a:r>
              <a:rPr lang="en-US" sz="3200" dirty="0"/>
              <a:t>Medicaid Insurance for Workers with Disabilities (MIWD)</a:t>
            </a:r>
          </a:p>
          <a:p>
            <a:pPr marL="319088" indent="-319088">
              <a:spcBef>
                <a:spcPts val="0"/>
              </a:spcBef>
            </a:pPr>
            <a:r>
              <a:rPr lang="en-US" sz="2800" dirty="0">
                <a:hlinkClick r:id="rId3"/>
              </a:rPr>
              <a:t>http://dhhs.ne.gov/Pages/DD-Regulations-and-Waivers.aspx</a:t>
            </a:r>
            <a:r>
              <a:rPr lang="en-US" sz="2800" dirty="0"/>
              <a:t> </a:t>
            </a:r>
          </a:p>
          <a:p>
            <a:pPr marL="319088" indent="-319088">
              <a:spcBef>
                <a:spcPts val="0"/>
              </a:spcBef>
            </a:pPr>
            <a:endParaRPr lang="en-US" sz="3200" dirty="0"/>
          </a:p>
          <a:p>
            <a:pPr marL="319088" indent="-319088">
              <a:spcBef>
                <a:spcPts val="0"/>
              </a:spcBef>
            </a:pPr>
            <a:endParaRPr lang="en-US" sz="3200" dirty="0"/>
          </a:p>
          <a:p>
            <a:pPr marL="319088" indent="-319088"/>
            <a:endParaRPr lang="en-US" sz="3200" dirty="0"/>
          </a:p>
        </p:txBody>
      </p:sp>
      <p:sp>
        <p:nvSpPr>
          <p:cNvPr id="512" name="Google Shape;512;p64"/>
          <p:cNvSpPr txBox="1">
            <a:spLocks noGrp="1"/>
          </p:cNvSpPr>
          <p:nvPr>
            <p:ph type="sldNum" idx="12"/>
          </p:nvPr>
        </p:nvSpPr>
        <p:spPr>
          <a:xfrm>
            <a:off x="1524000" y="1271589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55</a:t>
            </a:fld>
            <a:endParaRPr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5"/>
          <p:cNvSpPr txBox="1"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Home and Community Based Services Waiver (HCBS)</a:t>
            </a:r>
            <a:endParaRPr dirty="0"/>
          </a:p>
        </p:txBody>
      </p:sp>
      <p:sp>
        <p:nvSpPr>
          <p:cNvPr id="520" name="Google Shape;520;p65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indent="-319088">
              <a:spcBef>
                <a:spcPts val="0"/>
              </a:spcBef>
              <a:buSzPts val="1680"/>
            </a:pPr>
            <a:r>
              <a:rPr lang="en-US" sz="2800" dirty="0"/>
              <a:t>Is alternative to institutional care </a:t>
            </a:r>
            <a:endParaRPr dirty="0"/>
          </a:p>
          <a:p>
            <a:pPr marL="319088" indent="-319088">
              <a:buSzPts val="1680"/>
            </a:pPr>
            <a:r>
              <a:rPr lang="en-US" sz="2800" dirty="0"/>
              <a:t>Typically has waiting list</a:t>
            </a:r>
            <a:endParaRPr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§"/>
            </a:pPr>
            <a:r>
              <a:rPr lang="en-US" sz="2400" dirty="0"/>
              <a:t>Services dependent upon availability of funds</a:t>
            </a:r>
            <a:endParaRPr dirty="0"/>
          </a:p>
          <a:p>
            <a:pPr marL="319088" indent="-319088">
              <a:buSzPts val="1680"/>
            </a:pPr>
            <a:r>
              <a:rPr lang="en-US" sz="2800" dirty="0"/>
              <a:t>Funds community services (e.g., supported employment, day services, residential) </a:t>
            </a:r>
            <a:endParaRPr dirty="0"/>
          </a:p>
          <a:p>
            <a:pPr marL="319088" indent="-319088">
              <a:buSzPts val="1680"/>
            </a:pPr>
            <a:r>
              <a:rPr lang="en-US" sz="2800" dirty="0"/>
              <a:t>Common source of funding for ongoing job support following exhaustion of VR services</a:t>
            </a:r>
            <a:endParaRPr dirty="0"/>
          </a:p>
          <a:p>
            <a:pPr marL="319088" indent="-319088">
              <a:buSzPts val="1680"/>
            </a:pPr>
            <a:r>
              <a:rPr lang="en-US" sz="2800" dirty="0"/>
              <a:t>May be able to self/participant-direct some or all services</a:t>
            </a:r>
          </a:p>
          <a:p>
            <a:pPr marL="319088" indent="-319088">
              <a:buSzPts val="1680"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  <a:hlinkClick r:id="rId3"/>
              </a:rPr>
              <a:t>http://dhhs.ne.gov/DD%20Documents/Info%20Sheet%20for%20HCBS%20Waivers.pdf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19088" indent="-319088">
              <a:buSzPts val="1680"/>
            </a:pPr>
            <a:endParaRPr dirty="0"/>
          </a:p>
        </p:txBody>
      </p:sp>
      <p:sp>
        <p:nvSpPr>
          <p:cNvPr id="521" name="Google Shape;521;p65"/>
          <p:cNvSpPr txBox="1">
            <a:spLocks noGrp="1"/>
          </p:cNvSpPr>
          <p:nvPr>
            <p:ph type="sldNum" idx="12"/>
          </p:nvPr>
        </p:nvSpPr>
        <p:spPr>
          <a:xfrm>
            <a:off x="159434" y="1219201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56</a:t>
            </a:fld>
            <a:endParaRPr sz="1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7"/>
          <p:cNvSpPr txBox="1">
            <a:spLocks noGrp="1"/>
          </p:cNvSpPr>
          <p:nvPr>
            <p:ph type="title"/>
          </p:nvPr>
        </p:nvSpPr>
        <p:spPr>
          <a:xfrm>
            <a:off x="1790701" y="280988"/>
            <a:ext cx="892999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/>
              <a:t>Residential/ Personal Assistance Services</a:t>
            </a:r>
            <a:endParaRPr sz="4000" dirty="0">
              <a:highlight>
                <a:srgbClr val="FFFF00"/>
              </a:highlight>
            </a:endParaRPr>
          </a:p>
        </p:txBody>
      </p:sp>
      <p:sp>
        <p:nvSpPr>
          <p:cNvPr id="539" name="Google Shape;539;p67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Typically residential services used for chronic conditions</a:t>
            </a:r>
          </a:p>
          <a:p>
            <a:pPr lvl="1" indent="-4572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self-care, dressing and grooming, bathing and personal hygiene, mobility and transferring, and housekeeping activities</a:t>
            </a:r>
            <a:endParaRPr lang="en-US" sz="2400" dirty="0"/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Personal assistance services can be used for work related needs of consumers</a:t>
            </a:r>
          </a:p>
          <a:p>
            <a:pPr lvl="1" indent="-4572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if you work at least 40 hours a month and you are paid at least minimum wage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3200" dirty="0"/>
              <a:t>Consumers may choose self-directed services or have agency-directed services</a:t>
            </a:r>
            <a:endParaRPr sz="3200" dirty="0"/>
          </a:p>
        </p:txBody>
      </p:sp>
      <p:sp>
        <p:nvSpPr>
          <p:cNvPr id="540" name="Google Shape;540;p67"/>
          <p:cNvSpPr txBox="1">
            <a:spLocks noGrp="1"/>
          </p:cNvSpPr>
          <p:nvPr>
            <p:ph type="sldNum" idx="12"/>
          </p:nvPr>
        </p:nvSpPr>
        <p:spPr>
          <a:xfrm>
            <a:off x="145366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57</a:t>
            </a:fld>
            <a:endParaRPr sz="1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 txBox="1"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Transportation</a:t>
            </a:r>
            <a:endParaRPr dirty="0"/>
          </a:p>
        </p:txBody>
      </p:sp>
      <p:sp>
        <p:nvSpPr>
          <p:cNvPr id="556" name="Google Shape;556;p69"/>
          <p:cNvSpPr txBox="1">
            <a:spLocks noGrp="1"/>
          </p:cNvSpPr>
          <p:nvPr>
            <p:ph type="body" idx="1"/>
          </p:nvPr>
        </p:nvSpPr>
        <p:spPr>
          <a:xfrm>
            <a:off x="2136775" y="1600200"/>
            <a:ext cx="81534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indent="-319088">
              <a:spcBef>
                <a:spcPts val="0"/>
              </a:spcBef>
              <a:buSzPts val="1680"/>
            </a:pPr>
            <a:r>
              <a:rPr lang="en-US" sz="2800" dirty="0"/>
              <a:t>Can use work incentives to pay for transportation – Impairment Related Work Expenses (IRWE)             will cover half the costs (or all if blind)</a:t>
            </a:r>
          </a:p>
          <a:p>
            <a:pPr marL="319088" indent="-319088">
              <a:spcBef>
                <a:spcPts val="0"/>
              </a:spcBef>
              <a:buSzPts val="1680"/>
            </a:pPr>
            <a:endParaRPr lang="en-US" dirty="0"/>
          </a:p>
          <a:p>
            <a:pPr marL="319088" indent="-319088">
              <a:spcBef>
                <a:spcPts val="0"/>
              </a:spcBef>
              <a:buSzPts val="1680"/>
            </a:pPr>
            <a:r>
              <a:rPr lang="en-US" sz="2800" dirty="0"/>
              <a:t>Transportation Options:</a:t>
            </a:r>
            <a:endParaRPr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Public transportation - bus, para-transit, MOBY, taxi, Uber, Lyft</a:t>
            </a:r>
            <a:endParaRPr sz="22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Centers for Independent Living (CILs)</a:t>
            </a:r>
            <a:endParaRPr sz="22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Car-pooling with a co-worker – sharing gas</a:t>
            </a:r>
            <a:endParaRPr sz="22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Friends or family</a:t>
            </a:r>
            <a:endParaRPr sz="22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Driver assessment and training</a:t>
            </a:r>
            <a:endParaRPr sz="2200" dirty="0"/>
          </a:p>
          <a:p>
            <a:pPr marL="709614" lvl="1" indent="-342900"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200" dirty="0"/>
              <a:t>Volunteer drivers (e.g., Retired and Senior Volunteer Program,  churches)</a:t>
            </a:r>
            <a:endParaRPr sz="2200" dirty="0"/>
          </a:p>
        </p:txBody>
      </p:sp>
      <p:sp>
        <p:nvSpPr>
          <p:cNvPr id="557" name="Google Shape;557;p69"/>
          <p:cNvSpPr txBox="1">
            <a:spLocks noGrp="1"/>
          </p:cNvSpPr>
          <p:nvPr>
            <p:ph type="sldNum" idx="12"/>
          </p:nvPr>
        </p:nvSpPr>
        <p:spPr>
          <a:xfrm>
            <a:off x="145366" y="12192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</a:pPr>
            <a:fld id="{00000000-1234-1234-1234-123412341234}" type="slidenum">
              <a:rPr lang="en-US" sz="1200"/>
              <a:pPr>
                <a:lnSpc>
                  <a:spcPct val="80000"/>
                </a:lnSpc>
              </a:pPr>
              <a:t>58</a:t>
            </a:fld>
            <a:endParaRPr sz="1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94"/>
          <p:cNvSpPr txBox="1">
            <a:spLocks noGrp="1"/>
          </p:cNvSpPr>
          <p:nvPr>
            <p:ph type="title"/>
          </p:nvPr>
        </p:nvSpPr>
        <p:spPr>
          <a:xfrm>
            <a:off x="351692" y="273050"/>
            <a:ext cx="11619914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US" sz="4200" dirty="0">
                <a:solidFill>
                  <a:schemeClr val="dk1"/>
                </a:solidFill>
              </a:rPr>
              <a:t>Planning for Tomorrow: Set Your Child up for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SUCCESS!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sp>
        <p:nvSpPr>
          <p:cNvPr id="777" name="Google Shape;777;p94"/>
          <p:cNvSpPr txBox="1">
            <a:spLocks noGrp="1"/>
          </p:cNvSpPr>
          <p:nvPr>
            <p:ph type="body" idx="1"/>
          </p:nvPr>
        </p:nvSpPr>
        <p:spPr>
          <a:xfrm>
            <a:off x="1756476" y="1752600"/>
            <a:ext cx="1977325" cy="434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82875" rIns="137150" bIns="91425" anchor="t" anchorCtr="0">
            <a:noAutofit/>
          </a:bodyPr>
          <a:lstStyle/>
          <a:p>
            <a:pPr marL="0" indent="0">
              <a:spcBef>
                <a:spcPts val="0"/>
              </a:spcBef>
              <a:buSzPts val="1260"/>
            </a:pPr>
            <a:endParaRPr sz="2400" dirty="0"/>
          </a:p>
        </p:txBody>
      </p:sp>
      <p:sp>
        <p:nvSpPr>
          <p:cNvPr id="778" name="Google Shape;778;p94"/>
          <p:cNvSpPr txBox="1">
            <a:spLocks noGrp="1"/>
          </p:cNvSpPr>
          <p:nvPr>
            <p:ph type="body" idx="2"/>
          </p:nvPr>
        </p:nvSpPr>
        <p:spPr>
          <a:xfrm>
            <a:off x="3886200" y="16764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Big Picture Outcomes for Independence</a:t>
            </a:r>
            <a:endParaRPr dirty="0"/>
          </a:p>
          <a:p>
            <a:pPr marL="319088" indent="-212408">
              <a:spcBef>
                <a:spcPts val="0"/>
              </a:spcBef>
              <a:buSzPts val="1680"/>
              <a:buNone/>
            </a:pPr>
            <a:endParaRPr sz="2800" dirty="0"/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Take Action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Explore Options</a:t>
            </a:r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Take advantage of resources!</a:t>
            </a:r>
            <a:endParaRPr dirty="0"/>
          </a:p>
          <a:p>
            <a:pPr marL="0" indent="0">
              <a:spcBef>
                <a:spcPts val="0"/>
              </a:spcBef>
              <a:buSzPts val="1680"/>
              <a:buNone/>
            </a:pPr>
            <a:endParaRPr sz="2800" dirty="0"/>
          </a:p>
          <a:p>
            <a:pPr indent="-457200">
              <a:spcBef>
                <a:spcPts val="0"/>
              </a:spcBef>
              <a:buSzPts val="1680"/>
              <a:buFont typeface="Wingdings" panose="05000000000000000000" pitchFamily="2" charset="2"/>
              <a:buChar char="q"/>
            </a:pPr>
            <a:r>
              <a:rPr lang="en-US" sz="2800" dirty="0"/>
              <a:t>What is </a:t>
            </a:r>
            <a:r>
              <a:rPr lang="en-US" sz="2800" i="1" dirty="0"/>
              <a:t>your</a:t>
            </a:r>
            <a:r>
              <a:rPr lang="en-US" sz="2800" dirty="0"/>
              <a:t> action plan?</a:t>
            </a:r>
            <a:endParaRPr dirty="0"/>
          </a:p>
          <a:p>
            <a:pPr marL="709614" lvl="1" indent="-342900">
              <a:spcBef>
                <a:spcPts val="0"/>
              </a:spcBef>
              <a:buClr>
                <a:schemeClr val="accent2"/>
              </a:buClr>
              <a:buSzPts val="1680"/>
              <a:buFont typeface="Wingdings" panose="05000000000000000000" pitchFamily="2" charset="2"/>
              <a:buChar char="Ø"/>
            </a:pPr>
            <a:r>
              <a:rPr lang="en-US" sz="2400" dirty="0"/>
              <a:t>Next steps for this school year</a:t>
            </a:r>
            <a:endParaRPr dirty="0"/>
          </a:p>
        </p:txBody>
      </p:sp>
      <p:sp>
        <p:nvSpPr>
          <p:cNvPr id="779" name="Google Shape;779;p94"/>
          <p:cNvSpPr txBox="1">
            <a:spLocks noGrp="1"/>
          </p:cNvSpPr>
          <p:nvPr>
            <p:ph type="sldNum" idx="12"/>
          </p:nvPr>
        </p:nvSpPr>
        <p:spPr>
          <a:xfrm>
            <a:off x="84992" y="1252026"/>
            <a:ext cx="533400" cy="31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59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442AFD9C-16C2-43FE-A7B8-43380A84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5" y="228600"/>
            <a:ext cx="8591550" cy="838200"/>
          </a:xfrm>
        </p:spPr>
        <p:txBody>
          <a:bodyPr/>
          <a:lstStyle/>
          <a:p>
            <a:r>
              <a:rPr lang="en-US" altLang="en-US" sz="4000" dirty="0">
                <a:cs typeface="Tunga" panose="020B0502040204020203" pitchFamily="34" charset="0"/>
              </a:rPr>
              <a:t>Record Keeping Tools During COVID-19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232A6-C37C-455B-93AB-B19E5981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1582909"/>
            <a:ext cx="6324600" cy="493395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Log sheet to keep </a:t>
            </a:r>
            <a:r>
              <a:rPr lang="en-US" altLang="en-US" sz="2400" b="1" dirty="0">
                <a:solidFill>
                  <a:schemeClr val="tx1"/>
                </a:solidFill>
              </a:rPr>
              <a:t>track</a:t>
            </a:r>
            <a:r>
              <a:rPr lang="en-US" altLang="en-US" sz="2400" dirty="0">
                <a:solidFill>
                  <a:schemeClr val="tx1"/>
                </a:solidFill>
              </a:rPr>
              <a:t> of your child’s</a:t>
            </a:r>
            <a:r>
              <a:rPr lang="en-US" altLang="en-US" sz="2400" b="1" dirty="0">
                <a:solidFill>
                  <a:schemeClr val="tx1"/>
                </a:solidFill>
              </a:rPr>
              <a:t> goal progress</a:t>
            </a:r>
            <a:r>
              <a:rPr lang="en-US" altLang="en-US" sz="2400" dirty="0">
                <a:solidFill>
                  <a:schemeClr val="tx1"/>
                </a:solidFill>
              </a:rPr>
              <a:t>. It’s important to know where your child was performing on their IEP goals when schools closed in March 2020 and where your child is performing right now/when school starts in the fall</a:t>
            </a:r>
          </a:p>
          <a:p>
            <a:pPr marL="0" indent="0">
              <a:buNone/>
              <a:defRPr/>
            </a:pPr>
            <a:r>
              <a:rPr lang="en-US" alt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https://www.pti-nebraska.org/goals-tracking-sheet/</a:t>
            </a:r>
            <a:r>
              <a:rPr lang="en-US" altLang="en-US" sz="2000" dirty="0">
                <a:solidFill>
                  <a:srgbClr val="0070C0"/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Log sheet to </a:t>
            </a:r>
            <a:r>
              <a:rPr lang="en-US" altLang="en-US" sz="2400" b="1" dirty="0">
                <a:solidFill>
                  <a:schemeClr val="tx1"/>
                </a:solidFill>
              </a:rPr>
              <a:t>track</a:t>
            </a:r>
            <a:r>
              <a:rPr lang="en-US" altLang="en-US" sz="2400" dirty="0">
                <a:solidFill>
                  <a:schemeClr val="tx1"/>
                </a:solidFill>
              </a:rPr>
              <a:t> your child’s </a:t>
            </a:r>
            <a:r>
              <a:rPr lang="en-US" altLang="en-US" sz="2400" b="1" dirty="0">
                <a:solidFill>
                  <a:schemeClr val="tx1"/>
                </a:solidFill>
              </a:rPr>
              <a:t>supports </a:t>
            </a:r>
            <a:r>
              <a:rPr lang="en-US" altLang="en-US" sz="2400" dirty="0">
                <a:solidFill>
                  <a:schemeClr val="tx1"/>
                </a:solidFill>
              </a:rPr>
              <a:t>and </a:t>
            </a:r>
            <a:r>
              <a:rPr lang="en-US" altLang="en-US" sz="2400" b="1" dirty="0">
                <a:solidFill>
                  <a:schemeClr val="tx1"/>
                </a:solidFill>
              </a:rPr>
              <a:t>services</a:t>
            </a:r>
            <a:r>
              <a:rPr lang="en-US" altLang="en-US" sz="2400" dirty="0">
                <a:solidFill>
                  <a:schemeClr val="tx1"/>
                </a:solidFill>
              </a:rPr>
              <a:t> that they </a:t>
            </a:r>
            <a:r>
              <a:rPr lang="en-US" altLang="en-US" sz="2400" b="1" dirty="0">
                <a:solidFill>
                  <a:schemeClr val="tx1"/>
                </a:solidFill>
              </a:rPr>
              <a:t>received or did not receive</a:t>
            </a:r>
            <a:r>
              <a:rPr lang="en-US" altLang="en-US" sz="2400" dirty="0">
                <a:solidFill>
                  <a:schemeClr val="tx1"/>
                </a:solidFill>
              </a:rPr>
              <a:t> during the time school are closed due to the pandemic</a:t>
            </a:r>
          </a:p>
          <a:p>
            <a:pPr marL="0" indent="0">
              <a:buNone/>
              <a:defRPr/>
            </a:pPr>
            <a:r>
              <a:rPr lang="en-US" alt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https://www.pti-nebraska.org/covid-19-closure-log-sheets/</a:t>
            </a:r>
            <a:r>
              <a:rPr lang="en-US" altLang="en-US" sz="2000" dirty="0">
                <a:solidFill>
                  <a:srgbClr val="0070C0"/>
                </a:solidFill>
              </a:rPr>
              <a:t>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0998-8096-4854-9863-9625C19B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sz="4200" dirty="0"/>
              <a:t>Preparing for Independence:  </a:t>
            </a:r>
            <a:r>
              <a:rPr lang="en-US" dirty="0"/>
              <a:t>NOW!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838F4-5EB8-4882-89CE-B12A8E694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864" y="1393826"/>
            <a:ext cx="10871200" cy="5029200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q"/>
            </a:pPr>
            <a:r>
              <a:rPr lang="en-US" sz="3200" dirty="0"/>
              <a:t>Be involved!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Discuss long-term plans with your child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Participate in IEP and Transition Planning process 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Identify strengths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200" dirty="0"/>
              <a:t>Be part of the team! 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Network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Get input from family, friends, neighbors, teachers, people who have known your young adult in a variety of situations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200" dirty="0"/>
              <a:t>Be proactive!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Locate birth certificate and social security card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Get State ID (photo ID)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6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3DA8-BEDD-4CF7-AF37-91B3B48D6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60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2422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7"/>
          <p:cNvSpPr txBox="1">
            <a:spLocks noGrp="1"/>
          </p:cNvSpPr>
          <p:nvPr>
            <p:ph type="title"/>
          </p:nvPr>
        </p:nvSpPr>
        <p:spPr>
          <a:xfrm>
            <a:off x="2895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6000"/>
            </a:pPr>
            <a:r>
              <a:rPr lang="en-US" sz="6000" dirty="0">
                <a:solidFill>
                  <a:schemeClr val="dk1"/>
                </a:solidFill>
              </a:rPr>
              <a:t>Thank you!</a:t>
            </a:r>
            <a:endParaRPr lang="en-US" dirty="0"/>
          </a:p>
        </p:txBody>
      </p:sp>
      <p:sp>
        <p:nvSpPr>
          <p:cNvPr id="802" name="Google Shape;802;p97"/>
          <p:cNvSpPr txBox="1">
            <a:spLocks noGrp="1"/>
          </p:cNvSpPr>
          <p:nvPr>
            <p:ph type="body" idx="1"/>
          </p:nvPr>
        </p:nvSpPr>
        <p:spPr>
          <a:xfrm>
            <a:off x="3468688" y="3798276"/>
            <a:ext cx="7123113" cy="153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spcBef>
                <a:spcPts val="0"/>
              </a:spcBef>
              <a:buSzPts val="2640"/>
              <a:buFont typeface="Wingdings" panose="05000000000000000000" pitchFamily="2" charset="2"/>
              <a:buChar char="q"/>
            </a:pPr>
            <a:r>
              <a:rPr lang="en-US" sz="3400" dirty="0">
                <a:solidFill>
                  <a:schemeClr val="dk1"/>
                </a:solidFill>
              </a:rPr>
              <a:t>Questions?</a:t>
            </a:r>
            <a:endParaRPr sz="3400" dirty="0"/>
          </a:p>
          <a:p>
            <a:pPr marL="571500" indent="-571500">
              <a:buSzPts val="2640"/>
              <a:buFont typeface="Wingdings" panose="05000000000000000000" pitchFamily="2" charset="2"/>
              <a:buChar char="q"/>
            </a:pPr>
            <a:r>
              <a:rPr lang="en-US" sz="3400" dirty="0">
                <a:solidFill>
                  <a:schemeClr val="dk1"/>
                </a:solidFill>
              </a:rPr>
              <a:t>Comments</a:t>
            </a:r>
          </a:p>
        </p:txBody>
      </p:sp>
      <p:sp>
        <p:nvSpPr>
          <p:cNvPr id="803" name="Google Shape;803;p97"/>
          <p:cNvSpPr txBox="1"/>
          <p:nvPr/>
        </p:nvSpPr>
        <p:spPr>
          <a:xfrm>
            <a:off x="1524000" y="6447296"/>
            <a:ext cx="8787539" cy="4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97"/>
          <p:cNvSpPr txBox="1">
            <a:spLocks noGrp="1"/>
          </p:cNvSpPr>
          <p:nvPr>
            <p:ph type="sldNum" idx="12"/>
          </p:nvPr>
        </p:nvSpPr>
        <p:spPr>
          <a:xfrm>
            <a:off x="0" y="1752601"/>
            <a:ext cx="1676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61</a:t>
            </a:fld>
            <a:endParaRPr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4E55-7741-4BC5-A20D-A879C5C7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October - </a:t>
            </a:r>
            <a:r>
              <a:rPr lang="en-US" sz="3200" b="1" dirty="0"/>
              <a:t>N</a:t>
            </a:r>
            <a:r>
              <a:rPr lang="en-US" sz="3200" dirty="0"/>
              <a:t>ational </a:t>
            </a:r>
            <a:r>
              <a:rPr lang="en-US" sz="3200" b="1" dirty="0"/>
              <a:t>D</a:t>
            </a:r>
            <a:r>
              <a:rPr lang="en-US" sz="3200" dirty="0"/>
              <a:t>isability </a:t>
            </a:r>
            <a:r>
              <a:rPr lang="en-US" sz="3200" b="1" dirty="0"/>
              <a:t>E</a:t>
            </a:r>
            <a:r>
              <a:rPr lang="en-US" sz="3200" dirty="0"/>
              <a:t>mployment </a:t>
            </a:r>
            <a:r>
              <a:rPr lang="en-US" sz="3200" b="1" dirty="0"/>
              <a:t>A</a:t>
            </a:r>
            <a:r>
              <a:rPr lang="en-US" sz="3200" dirty="0"/>
              <a:t>wareness </a:t>
            </a:r>
            <a:r>
              <a:rPr lang="en-US" sz="3200" b="1" dirty="0"/>
              <a:t>M</a:t>
            </a:r>
            <a:r>
              <a:rPr lang="en-US" sz="3200" dirty="0"/>
              <a:t>onth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1D0AC-D7AD-4515-AC29-74C8EFCDE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33791-65AE-4AE7-9A7F-2ED9F31FED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7</a:t>
            </a:fld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901E2-1078-48FA-BE94-3DF84D78B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1822098"/>
            <a:ext cx="9639101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2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7E07-96EE-47C9-820A-C2D9CA64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work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C9D3D-5E86-49EC-A6C8-C06EA554D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1DB3D-9079-4779-8F1C-21F91883FF4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49600" y="1645920"/>
            <a:ext cx="8534400" cy="5106572"/>
          </a:xfrm>
        </p:spPr>
        <p:txBody>
          <a:bodyPr/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Independent living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Economic self-sufficiency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Community participation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Income and benefits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Confidence and sense of belonging in the community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Social relationships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Pride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A role in the adult world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Quality of life!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D90BD-3104-4A8C-A1A4-69E47D666D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smtClean="0"/>
              <a:pPr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726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773723" y="228600"/>
            <a:ext cx="95163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Work is part of LIFE!</a:t>
            </a:r>
            <a:endParaRPr dirty="0"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98474" y="1111348"/>
            <a:ext cx="604911" cy="5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200"/>
            </a:pPr>
            <a:fld id="{00000000-1234-1234-1234-123412341234}" type="slidenum">
              <a:rPr lang="en-US" sz="1200" kern="0">
                <a:solidFill>
                  <a:srgbClr val="000000"/>
                </a:solidFill>
              </a:rPr>
              <a:pPr>
                <a:lnSpc>
                  <a:spcPct val="80000"/>
                </a:lnSpc>
                <a:buClr>
                  <a:srgbClr val="000000"/>
                </a:buClr>
                <a:buSzPts val="1200"/>
              </a:pPr>
              <a:t>9</a:t>
            </a:fld>
            <a:endParaRPr sz="1200" kern="0" dirty="0">
              <a:solidFill>
                <a:srgbClr val="000000"/>
              </a:solidFill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7304" y="2681706"/>
            <a:ext cx="4070734" cy="30861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13347" y="1825859"/>
            <a:ext cx="3338615" cy="173110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64F1E-EED4-467A-9230-F960413F3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626" y="3966011"/>
            <a:ext cx="2601712" cy="257574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67980345"/>
      </p:ext>
    </p:extLst>
  </p:cSld>
  <p:clrMapOvr>
    <a:masterClrMapping/>
  </p:clrMapOvr>
</p:sld>
</file>

<file path=ppt/theme/theme1.xml><?xml version="1.0" encoding="utf-8"?>
<a:theme xmlns:a="http://schemas.openxmlformats.org/drawingml/2006/main" name="1_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DD8047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6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7B3C16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23962D725E52409044686F9AB6E770" ma:contentTypeVersion="12" ma:contentTypeDescription="Create a new document." ma:contentTypeScope="" ma:versionID="876bf5028b4247a207ac357ad1470e79">
  <xsd:schema xmlns:xsd="http://www.w3.org/2001/XMLSchema" xmlns:xs="http://www.w3.org/2001/XMLSchema" xmlns:p="http://schemas.microsoft.com/office/2006/metadata/properties" xmlns:ns2="705bd661-e6d0-4bd5-b382-ed31f4377786" xmlns:ns3="39d75417-8eaa-4ae1-8eac-f713a4ec4628" targetNamespace="http://schemas.microsoft.com/office/2006/metadata/properties" ma:root="true" ma:fieldsID="f3ac2f20e5e523fca0ede6ed4bbc8539" ns2:_="" ns3:_="">
    <xsd:import namespace="705bd661-e6d0-4bd5-b382-ed31f4377786"/>
    <xsd:import namespace="39d75417-8eaa-4ae1-8eac-f713a4ec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bd661-e6d0-4bd5-b382-ed31f4377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75417-8eaa-4ae1-8eac-f713a4ec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0B83BC-FB13-4A9F-B3DB-819FD0ABC2D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7A1A9A9-4189-49C1-BEE5-6119D4DBBE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09C3D-84CB-436D-B75D-2C0DFA766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5bd661-e6d0-4bd5-b382-ed31f4377786"/>
    <ds:schemaRef ds:uri="39d75417-8eaa-4ae1-8eac-f713a4ec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3986</Words>
  <Application>Microsoft Office PowerPoint</Application>
  <PresentationFormat>Widescreen</PresentationFormat>
  <Paragraphs>579</Paragraphs>
  <Slides>61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Noto Sans Symbols</vt:lpstr>
      <vt:lpstr>Questrial</vt:lpstr>
      <vt:lpstr>Wingdings</vt:lpstr>
      <vt:lpstr>1_Median</vt:lpstr>
      <vt:lpstr>Median</vt:lpstr>
      <vt:lpstr>Acrobat Document</vt:lpstr>
      <vt:lpstr>Let’s Talk About Independence!  And Steps to Achieving It   </vt:lpstr>
      <vt:lpstr>PTI Nebraska</vt:lpstr>
      <vt:lpstr>PowerPoint Presentation</vt:lpstr>
      <vt:lpstr>Services provided by PTI Nebraska are FREE </vt:lpstr>
      <vt:lpstr>PTI RESOURCES for Going Back to School:  </vt:lpstr>
      <vt:lpstr>Record Keeping Tools During COVID-19 </vt:lpstr>
      <vt:lpstr>October - National Disability Employment Awareness Month </vt:lpstr>
      <vt:lpstr>Why is work important?</vt:lpstr>
      <vt:lpstr>Work is part of LIFE!</vt:lpstr>
      <vt:lpstr>Preparing for Independence: ACTION STEPS</vt:lpstr>
      <vt:lpstr>Preparing for Independence: ACTION STEPS!</vt:lpstr>
      <vt:lpstr>IEP and the Transition Plan</vt:lpstr>
      <vt:lpstr>IEP Planning Process</vt:lpstr>
      <vt:lpstr>Quality Assessment = Quality IEPs =  Better Outcomes for Students </vt:lpstr>
      <vt:lpstr>PowerPoint Presentation</vt:lpstr>
      <vt:lpstr>PowerPoint Presentation</vt:lpstr>
      <vt:lpstr>Activity</vt:lpstr>
      <vt:lpstr>PowerPoint Presentation</vt:lpstr>
      <vt:lpstr>Post-secondary/Transition IEP</vt:lpstr>
      <vt:lpstr>Preparing for Independence: ACTION STEPS </vt:lpstr>
      <vt:lpstr>Building a Support Network</vt:lpstr>
      <vt:lpstr>How Families Contribute to the Employment Process</vt:lpstr>
      <vt:lpstr>Family Activity – Inviting Support</vt:lpstr>
      <vt:lpstr>PowerPoint Presentation</vt:lpstr>
      <vt:lpstr>Preparing for Employment: OPTIONS</vt:lpstr>
      <vt:lpstr>Employment Possibilities</vt:lpstr>
      <vt:lpstr>Integrated Competitive Employment</vt:lpstr>
      <vt:lpstr>Supported and Customized Employment</vt:lpstr>
      <vt:lpstr>Meet Chris</vt:lpstr>
      <vt:lpstr>Meet Chris</vt:lpstr>
      <vt:lpstr>Self-Employment</vt:lpstr>
      <vt:lpstr>Self-Employment – Meet Ryan</vt:lpstr>
      <vt:lpstr>Business Within a Business –  Meet Tamara</vt:lpstr>
      <vt:lpstr>Employer-Initiated Employment Model:  Project SEARCH</vt:lpstr>
      <vt:lpstr>Project SEARCH</vt:lpstr>
      <vt:lpstr>Project SEARCH</vt:lpstr>
      <vt:lpstr>Preparing for Employment: OPTIONS</vt:lpstr>
      <vt:lpstr>Preparing for Employment: RESOURCES</vt:lpstr>
      <vt:lpstr>Vocational Rehabilitation (VR)</vt:lpstr>
      <vt:lpstr>Benefits Specialist  </vt:lpstr>
      <vt:lpstr>Work Incentives</vt:lpstr>
      <vt:lpstr>Work Incentives</vt:lpstr>
      <vt:lpstr>Assistive Technology (AT)</vt:lpstr>
      <vt:lpstr>PowerPoint Presentation</vt:lpstr>
      <vt:lpstr>Education and Training Options</vt:lpstr>
      <vt:lpstr>Postsecondary Accommodations </vt:lpstr>
      <vt:lpstr>Postsecondary Accommodations </vt:lpstr>
      <vt:lpstr>Parent Training Information (PTI)</vt:lpstr>
      <vt:lpstr>Upcoming FEAT Workshops will be available soon! </vt:lpstr>
      <vt:lpstr>Family Employment Awareness Training FEAT</vt:lpstr>
      <vt:lpstr>Identifying Resources Activity</vt:lpstr>
      <vt:lpstr>PowerPoint Presentation</vt:lpstr>
      <vt:lpstr>Nebraska Department of Health &amp; Human Services - Division of Developmental Disabilities (DD)</vt:lpstr>
      <vt:lpstr>Community Rehabilitation Providers (CRP)</vt:lpstr>
      <vt:lpstr>Nebraska Medicaid</vt:lpstr>
      <vt:lpstr>Home and Community Based Services Waiver (HCBS)</vt:lpstr>
      <vt:lpstr>Residential/ Personal Assistance Services</vt:lpstr>
      <vt:lpstr>Transportation</vt:lpstr>
      <vt:lpstr>Planning for Tomorrow: Set Your Child up for SUCCESS! </vt:lpstr>
      <vt:lpstr>Preparing for Independence:  NOW!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Schwietz</dc:creator>
  <cp:lastModifiedBy>Holly Schwietz</cp:lastModifiedBy>
  <cp:revision>57</cp:revision>
  <dcterms:created xsi:type="dcterms:W3CDTF">2019-09-25T18:41:26Z</dcterms:created>
  <dcterms:modified xsi:type="dcterms:W3CDTF">2020-10-20T18:30:33Z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0x0101008C23962D725E52409044686F9AB6E770</vt:lpwstr>
  </property>
</Properties>
</file>